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4"/>
  </p:sldMasterIdLst>
  <p:notesMasterIdLst>
    <p:notesMasterId r:id="rId77"/>
  </p:notesMasterIdLst>
  <p:sldIdLst>
    <p:sldId id="256" r:id="rId5"/>
    <p:sldId id="258" r:id="rId6"/>
    <p:sldId id="259" r:id="rId7"/>
    <p:sldId id="257" r:id="rId8"/>
    <p:sldId id="299" r:id="rId9"/>
    <p:sldId id="301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40" r:id="rId21"/>
    <p:sldId id="341" r:id="rId22"/>
    <p:sldId id="342" r:id="rId23"/>
    <p:sldId id="343" r:id="rId24"/>
    <p:sldId id="321" r:id="rId25"/>
    <p:sldId id="316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13" r:id="rId34"/>
    <p:sldId id="314" r:id="rId35"/>
    <p:sldId id="320" r:id="rId36"/>
    <p:sldId id="322" r:id="rId37"/>
    <p:sldId id="355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56" r:id="rId47"/>
    <p:sldId id="336" r:id="rId48"/>
    <p:sldId id="337" r:id="rId49"/>
    <p:sldId id="338" r:id="rId50"/>
    <p:sldId id="334" r:id="rId51"/>
    <p:sldId id="351" r:id="rId52"/>
    <p:sldId id="352" r:id="rId53"/>
    <p:sldId id="271" r:id="rId54"/>
    <p:sldId id="353" r:id="rId55"/>
    <p:sldId id="272" r:id="rId56"/>
    <p:sldId id="273" r:id="rId57"/>
    <p:sldId id="357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358" r:id="rId68"/>
    <p:sldId id="359" r:id="rId69"/>
    <p:sldId id="270" r:id="rId70"/>
    <p:sldId id="360" r:id="rId71"/>
    <p:sldId id="362" r:id="rId72"/>
    <p:sldId id="363" r:id="rId73"/>
    <p:sldId id="364" r:id="rId74"/>
    <p:sldId id="361" r:id="rId75"/>
    <p:sldId id="365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4303C-F4A5-4A38-BE0E-7197A117B716}" v="59" dt="2022-04-23T15:35:30.101"/>
  </p1510:revLst>
</p1510:revInfo>
</file>

<file path=ppt/tableStyles.xml><?xml version="1.0" encoding="utf-8"?>
<a:tblStyleLst xmlns:a="http://schemas.openxmlformats.org/drawingml/2006/main" def="{82C45676-91E9-42F5-B41F-49D6B97FE4DF}">
  <a:tblStyle styleId="{82C45676-91E9-42F5-B41F-49D6B97FE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86020" autoAdjust="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Aggiungere </a:t>
            </a:r>
            <a:r>
              <a:rPr lang="it-IT" dirty="0" err="1"/>
              <a:t>snippet</a:t>
            </a:r>
            <a:r>
              <a:rPr lang="it-IT" dirty="0"/>
              <a:t> di codice maiuscolo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47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Aggiungere </a:t>
            </a:r>
            <a:r>
              <a:rPr lang="it-IT" dirty="0" err="1"/>
              <a:t>snippet</a:t>
            </a:r>
            <a:r>
              <a:rPr lang="it-IT" dirty="0"/>
              <a:t> di spazi con animazione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922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92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png uomo che sta pensando</a:t>
            </a:r>
          </a:p>
        </p:txBody>
      </p:sp>
    </p:spTree>
    <p:extLst>
      <p:ext uri="{BB962C8B-B14F-4D97-AF65-F5344CB8AC3E}">
        <p14:creationId xmlns:p14="http://schemas.microsoft.com/office/powerpoint/2010/main" val="341514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7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0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63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668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05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77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04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621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00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766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11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21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86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97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163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9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49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744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747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49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30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51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309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512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724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071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68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8994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4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117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58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333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90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07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Comando rosso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6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81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8521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62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366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3218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327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60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09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7" r:id="rId5"/>
    <p:sldLayoutId id="2147483658" r:id="rId6"/>
    <p:sldLayoutId id="2147483659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7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250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Nebula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Level 16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6334125" y="3203079"/>
            <a:ext cx="1752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Cetrangolo Mario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Tranquillo Andrea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Santonastaso Manlio</a:t>
            </a:r>
            <a:endParaRPr dirty="0"/>
          </a:p>
        </p:txBody>
      </p:sp>
      <p:cxnSp>
        <p:nvCxnSpPr>
          <p:cNvPr id="153" name="Google Shape;153;p33"/>
          <p:cNvCxnSpPr>
            <a:cxnSpLocks/>
          </p:cNvCxnSpPr>
          <p:nvPr/>
        </p:nvCxnSpPr>
        <p:spPr>
          <a:xfrm>
            <a:off x="6440805" y="3175999"/>
            <a:ext cx="2703195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53;p33">
            <a:extLst>
              <a:ext uri="{FF2B5EF4-FFF2-40B4-BE49-F238E27FC236}">
                <a16:creationId xmlns:a16="http://schemas.microsoft.com/office/drawing/2014/main" id="{3A44566A-075B-426C-8141-1489326A18D2}"/>
              </a:ext>
            </a:extLst>
          </p:cNvPr>
          <p:cNvCxnSpPr>
            <a:cxnSpLocks/>
          </p:cNvCxnSpPr>
          <p:nvPr/>
        </p:nvCxnSpPr>
        <p:spPr>
          <a:xfrm>
            <a:off x="6440805" y="3892999"/>
            <a:ext cx="269622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52;p33">
            <a:extLst>
              <a:ext uri="{FF2B5EF4-FFF2-40B4-BE49-F238E27FC236}">
                <a16:creationId xmlns:a16="http://schemas.microsoft.com/office/drawing/2014/main" id="{F4A34480-4B79-4513-8581-49A88FBD47F2}"/>
              </a:ext>
            </a:extLst>
          </p:cNvPr>
          <p:cNvSpPr txBox="1">
            <a:spLocks/>
          </p:cNvSpPr>
          <p:nvPr/>
        </p:nvSpPr>
        <p:spPr>
          <a:xfrm>
            <a:off x="6256019" y="3947159"/>
            <a:ext cx="1637221" cy="30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it-IT" b="1" dirty="0"/>
              <a:t>Prof.ssa </a:t>
            </a:r>
            <a:r>
              <a:rPr lang="it-IT" dirty="0"/>
              <a:t>B. Masucci</a:t>
            </a:r>
          </a:p>
        </p:txBody>
      </p:sp>
      <p:cxnSp>
        <p:nvCxnSpPr>
          <p:cNvPr id="10" name="Google Shape;153;p33">
            <a:extLst>
              <a:ext uri="{FF2B5EF4-FFF2-40B4-BE49-F238E27FC236}">
                <a16:creationId xmlns:a16="http://schemas.microsoft.com/office/drawing/2014/main" id="{732BFC67-2AB8-4F73-9536-4C0B69222D6E}"/>
              </a:ext>
            </a:extLst>
          </p:cNvPr>
          <p:cNvCxnSpPr>
            <a:cxnSpLocks/>
          </p:cNvCxnSpPr>
          <p:nvPr/>
        </p:nvCxnSpPr>
        <p:spPr>
          <a:xfrm>
            <a:off x="6440805" y="4251498"/>
            <a:ext cx="269622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52;p33">
            <a:extLst>
              <a:ext uri="{FF2B5EF4-FFF2-40B4-BE49-F238E27FC236}">
                <a16:creationId xmlns:a16="http://schemas.microsoft.com/office/drawing/2014/main" id="{A7A4D73C-1ADB-4257-B3F3-8643AC17BBB3}"/>
              </a:ext>
            </a:extLst>
          </p:cNvPr>
          <p:cNvSpPr txBox="1">
            <a:spLocks/>
          </p:cNvSpPr>
          <p:nvPr/>
        </p:nvSpPr>
        <p:spPr>
          <a:xfrm>
            <a:off x="6334125" y="4348993"/>
            <a:ext cx="2529841" cy="4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it-IT" dirty="0"/>
              <a:t>Programmazione Sicura </a:t>
            </a:r>
          </a:p>
          <a:p>
            <a:pPr marL="0" indent="0" algn="just"/>
            <a:r>
              <a:rPr lang="it-IT" dirty="0"/>
              <a:t>A.A. 2021/2022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Visualizziamo i metadati di </a:t>
            </a:r>
            <a:r>
              <a:rPr lang="it-IT" dirty="0" err="1">
                <a:solidFill>
                  <a:srgbClr val="434343"/>
                </a:solidFill>
              </a:rPr>
              <a:t>index.cgi</a:t>
            </a: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Il file </a:t>
            </a:r>
            <a:r>
              <a:rPr lang="it-IT" b="1" dirty="0" err="1">
                <a:solidFill>
                  <a:srgbClr val="434343"/>
                </a:solidFill>
              </a:rPr>
              <a:t>index.cgi</a:t>
            </a:r>
            <a:endParaRPr lang="it-IT" b="1" dirty="0">
              <a:solidFill>
                <a:srgbClr val="434343"/>
              </a:solidFill>
            </a:endParaRP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È leggibile ed eseguibile da tutti gli utenti e modificabile solo da </a:t>
            </a:r>
            <a:r>
              <a:rPr lang="it-IT" b="1" dirty="0">
                <a:solidFill>
                  <a:srgbClr val="434343"/>
                </a:solidFill>
              </a:rPr>
              <a:t>root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Non è </a:t>
            </a:r>
            <a:r>
              <a:rPr lang="it-IT" b="1" dirty="0">
                <a:solidFill>
                  <a:srgbClr val="434343"/>
                </a:solidFill>
              </a:rPr>
              <a:t>SETUID</a:t>
            </a: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 file </a:t>
            </a:r>
            <a:r>
              <a:rPr lang="it-IT" dirty="0" err="1"/>
              <a:t>index.cgi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45FD60-8D20-4524-B723-1E6CEEA2C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3" t="49273" r="3972" b="37706"/>
          <a:stretch/>
        </p:blipFill>
        <p:spPr>
          <a:xfrm>
            <a:off x="1070305" y="1496041"/>
            <a:ext cx="6995888" cy="2260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21FC5B-EC34-4357-B042-2AED034C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93" y="1895034"/>
            <a:ext cx="1638305" cy="95226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B191DFB-BF2F-4E02-9E9E-DD5AB08C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98" y="1990049"/>
            <a:ext cx="1276350" cy="8572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0F577CF-EF16-4631-81FD-6A884AAB4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24" y="2802616"/>
            <a:ext cx="740072" cy="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4905"/>
            <a:ext cx="5214300" cy="946200"/>
          </a:xfrm>
        </p:spPr>
        <p:txBody>
          <a:bodyPr/>
          <a:lstStyle/>
          <a:p>
            <a:r>
              <a:rPr lang="it-IT" dirty="0"/>
              <a:t>Analisi di </a:t>
            </a:r>
            <a:r>
              <a:rPr lang="it-IT" dirty="0" err="1"/>
              <a:t>index.cgi</a:t>
            </a:r>
            <a:r>
              <a:rPr lang="it-IT" dirty="0"/>
              <a:t> (1)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8E6A1F-4CEF-4739-BF06-6B95B878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2" y="846994"/>
            <a:ext cx="4854361" cy="39093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35929D-F4AB-46D8-B682-B0ED7E3B5C7A}"/>
              </a:ext>
            </a:extLst>
          </p:cNvPr>
          <p:cNvSpPr txBox="1"/>
          <p:nvPr/>
        </p:nvSpPr>
        <p:spPr>
          <a:xfrm>
            <a:off x="5462828" y="127329"/>
            <a:ext cx="3530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L’interprete dello script è il file binario eseguibile /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usr</a:t>
            </a: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/bin/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perl</a:t>
            </a: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Importa il modulo CGI.pm, contenente le funzioni di aiuto nella scrittura di uno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Stampa su STDOUT l’intestazione HTTP «Content-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type</a:t>
            </a: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», che definisce il tipo di documento servito (HTML).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sub login definisce la funzione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Le variabili $username e $password  ricevono corrispondentemente  il primo valore e il secondo parametro della funzione ($_[0], ($_[1]).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La variabile username viene convertita in maiuscolo e cancellati tutti i caratteri dopo lo spazio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L’array «output» riceve tutte le righe dell’output del comando successivo.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Per ogni linea di output.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Preleva username e password.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Effettua il confronto tra le password</a:t>
            </a:r>
          </a:p>
          <a:p>
            <a:endParaRPr lang="it-IT" dirty="0"/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73FB1D9-985F-43ED-89BB-26494CF5F6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2865" y="262466"/>
            <a:ext cx="3688869" cy="742353"/>
          </a:xfrm>
          <a:prstGeom prst="bentConnector3">
            <a:avLst>
              <a:gd name="adj1" fmla="val 68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2 20">
            <a:extLst>
              <a:ext uri="{FF2B5EF4-FFF2-40B4-BE49-F238E27FC236}">
                <a16:creationId xmlns:a16="http://schemas.microsoft.com/office/drawing/2014/main" id="{48EADCE3-C2AF-47FA-BA3D-D229B438E2D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09870" y="811633"/>
            <a:ext cx="3811058" cy="464802"/>
          </a:xfrm>
          <a:prstGeom prst="bentConnector3">
            <a:avLst>
              <a:gd name="adj1" fmla="val 73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20">
            <a:extLst>
              <a:ext uri="{FF2B5EF4-FFF2-40B4-BE49-F238E27FC236}">
                <a16:creationId xmlns:a16="http://schemas.microsoft.com/office/drawing/2014/main" id="{84C0CFB3-0962-4ABF-A88C-54DC27732D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1800" y="1356948"/>
            <a:ext cx="2540662" cy="248650"/>
          </a:xfrm>
          <a:prstGeom prst="bentConnector3">
            <a:avLst>
              <a:gd name="adj1" fmla="val 6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ttore 2 20">
            <a:extLst>
              <a:ext uri="{FF2B5EF4-FFF2-40B4-BE49-F238E27FC236}">
                <a16:creationId xmlns:a16="http://schemas.microsoft.com/office/drawing/2014/main" id="{1F139E74-706A-434E-9349-2F77594A803E}"/>
              </a:ext>
            </a:extLst>
          </p:cNvPr>
          <p:cNvCxnSpPr>
            <a:cxnSpLocks/>
          </p:cNvCxnSpPr>
          <p:nvPr/>
        </p:nvCxnSpPr>
        <p:spPr>
          <a:xfrm rot="10800000">
            <a:off x="1049868" y="1876719"/>
            <a:ext cx="4462595" cy="203878"/>
          </a:xfrm>
          <a:prstGeom prst="bentConnector3">
            <a:avLst>
              <a:gd name="adj1" fmla="val 54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ttore 2 20">
            <a:extLst>
              <a:ext uri="{FF2B5EF4-FFF2-40B4-BE49-F238E27FC236}">
                <a16:creationId xmlns:a16="http://schemas.microsoft.com/office/drawing/2014/main" id="{99A3ACF6-5895-4A0A-8466-60A97836332C}"/>
              </a:ext>
            </a:extLst>
          </p:cNvPr>
          <p:cNvCxnSpPr>
            <a:cxnSpLocks/>
          </p:cNvCxnSpPr>
          <p:nvPr/>
        </p:nvCxnSpPr>
        <p:spPr>
          <a:xfrm rot="10800000">
            <a:off x="1709871" y="2041379"/>
            <a:ext cx="3772853" cy="3945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20">
            <a:extLst>
              <a:ext uri="{FF2B5EF4-FFF2-40B4-BE49-F238E27FC236}">
                <a16:creationId xmlns:a16="http://schemas.microsoft.com/office/drawing/2014/main" id="{7E8B0A89-D62E-47E3-9061-24013A8F8C2E}"/>
              </a:ext>
            </a:extLst>
          </p:cNvPr>
          <p:cNvCxnSpPr>
            <a:cxnSpLocks/>
          </p:cNvCxnSpPr>
          <p:nvPr/>
        </p:nvCxnSpPr>
        <p:spPr>
          <a:xfrm rot="10800000">
            <a:off x="1709871" y="2231859"/>
            <a:ext cx="3772855" cy="2040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ttore 2 20">
            <a:extLst>
              <a:ext uri="{FF2B5EF4-FFF2-40B4-BE49-F238E27FC236}">
                <a16:creationId xmlns:a16="http://schemas.microsoft.com/office/drawing/2014/main" id="{80AAD6D0-258F-42AB-BE2D-A1F34D6750D6}"/>
              </a:ext>
            </a:extLst>
          </p:cNvPr>
          <p:cNvCxnSpPr>
            <a:cxnSpLocks/>
          </p:cNvCxnSpPr>
          <p:nvPr/>
        </p:nvCxnSpPr>
        <p:spPr>
          <a:xfrm rot="10800000">
            <a:off x="2277533" y="2533367"/>
            <a:ext cx="3243396" cy="6439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2 20">
            <a:extLst>
              <a:ext uri="{FF2B5EF4-FFF2-40B4-BE49-F238E27FC236}">
                <a16:creationId xmlns:a16="http://schemas.microsoft.com/office/drawing/2014/main" id="{258A9FB3-67C9-4848-93D1-049053AD5BD6}"/>
              </a:ext>
            </a:extLst>
          </p:cNvPr>
          <p:cNvCxnSpPr>
            <a:cxnSpLocks/>
          </p:cNvCxnSpPr>
          <p:nvPr/>
        </p:nvCxnSpPr>
        <p:spPr>
          <a:xfrm rot="10800000">
            <a:off x="2277533" y="2680881"/>
            <a:ext cx="3234930" cy="4973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2 20">
            <a:extLst>
              <a:ext uri="{FF2B5EF4-FFF2-40B4-BE49-F238E27FC236}">
                <a16:creationId xmlns:a16="http://schemas.microsoft.com/office/drawing/2014/main" id="{598F419B-0E57-4CD2-BD77-751318D84F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25525" y="3014918"/>
            <a:ext cx="842565" cy="671838"/>
          </a:xfrm>
          <a:prstGeom prst="bentConnector3">
            <a:avLst>
              <a:gd name="adj1" fmla="val 9823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ttore 2 20">
            <a:extLst>
              <a:ext uri="{FF2B5EF4-FFF2-40B4-BE49-F238E27FC236}">
                <a16:creationId xmlns:a16="http://schemas.microsoft.com/office/drawing/2014/main" id="{E6E9F08C-ADCD-41D8-9EA2-F64494EDBCFC}"/>
              </a:ext>
            </a:extLst>
          </p:cNvPr>
          <p:cNvCxnSpPr>
            <a:cxnSpLocks/>
          </p:cNvCxnSpPr>
          <p:nvPr/>
        </p:nvCxnSpPr>
        <p:spPr>
          <a:xfrm rot="10800000">
            <a:off x="2277534" y="3128041"/>
            <a:ext cx="3183259" cy="1131148"/>
          </a:xfrm>
          <a:prstGeom prst="bentConnector3">
            <a:avLst>
              <a:gd name="adj1" fmla="val 537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ttore 2 20">
            <a:extLst>
              <a:ext uri="{FF2B5EF4-FFF2-40B4-BE49-F238E27FC236}">
                <a16:creationId xmlns:a16="http://schemas.microsoft.com/office/drawing/2014/main" id="{1C05EBB0-3498-437A-AD21-CEB0895C206C}"/>
              </a:ext>
            </a:extLst>
          </p:cNvPr>
          <p:cNvCxnSpPr>
            <a:cxnSpLocks/>
          </p:cNvCxnSpPr>
          <p:nvPr/>
        </p:nvCxnSpPr>
        <p:spPr>
          <a:xfrm rot="10800000">
            <a:off x="3048001" y="3307807"/>
            <a:ext cx="2447859" cy="13425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nettore 2 20">
            <a:extLst>
              <a:ext uri="{FF2B5EF4-FFF2-40B4-BE49-F238E27FC236}">
                <a16:creationId xmlns:a16="http://schemas.microsoft.com/office/drawing/2014/main" id="{9089ABBE-4E5B-414D-BBBF-26005468A269}"/>
              </a:ext>
            </a:extLst>
          </p:cNvPr>
          <p:cNvCxnSpPr>
            <a:cxnSpLocks/>
          </p:cNvCxnSpPr>
          <p:nvPr/>
        </p:nvCxnSpPr>
        <p:spPr>
          <a:xfrm rot="10800000">
            <a:off x="2336801" y="3761963"/>
            <a:ext cx="3184129" cy="12520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30" y="-53602"/>
            <a:ext cx="5214300" cy="946200"/>
          </a:xfrm>
        </p:spPr>
        <p:txBody>
          <a:bodyPr/>
          <a:lstStyle/>
          <a:p>
            <a:r>
              <a:rPr lang="it-IT" dirty="0"/>
              <a:t>Analisi di </a:t>
            </a:r>
            <a:r>
              <a:rPr lang="it-IT" dirty="0" err="1"/>
              <a:t>index.cgi</a:t>
            </a:r>
            <a:r>
              <a:rPr lang="it-IT" dirty="0"/>
              <a:t> (2)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35929D-F4AB-46D8-B682-B0ED7E3B5C7A}"/>
              </a:ext>
            </a:extLst>
          </p:cNvPr>
          <p:cNvSpPr txBox="1"/>
          <p:nvPr/>
        </p:nvSpPr>
        <p:spPr>
          <a:xfrm>
            <a:off x="5424595" y="921295"/>
            <a:ext cx="353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Sub 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htmlz</a:t>
            </a: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 definisce la funzione 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htmlz</a:t>
            </a: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Stampa sullo STDOUT l’intestazione HTML della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Se il valore restituito è 1</a:t>
            </a:r>
          </a:p>
          <a:p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             stampa sullo STDOUT «Login è stato accettato»</a:t>
            </a:r>
          </a:p>
          <a:p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Se il valore restituito è 0</a:t>
            </a:r>
          </a:p>
          <a:p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              stampa sullo STOUT «Login fallito»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Stampa sullo STDOUT «Vorresti un cookie»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Roboto Condensed Light"/>
              <a:ea typeface="Roboto Condensed Light"/>
              <a:sym typeface="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Invoca la funzione </a:t>
            </a:r>
            <a:r>
              <a:rPr lang="it-IT" sz="1200" dirty="0" err="1">
                <a:latin typeface="Roboto Condensed Light"/>
                <a:ea typeface="Roboto Condensed Light"/>
                <a:sym typeface="Roboto Condensed Light"/>
              </a:rPr>
              <a:t>htmlz</a:t>
            </a:r>
            <a:r>
              <a:rPr lang="it-IT" sz="1200" dirty="0">
                <a:latin typeface="Roboto Condensed Light"/>
                <a:ea typeface="Roboto Condensed Light"/>
                <a:sym typeface="Roboto Condensed Light"/>
              </a:rPr>
              <a:t> con argomento pari al valore restituito dalla funzione login che prende come parametro «username» e «password»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31FD81-7CE5-43BB-96F7-11BAD855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" y="1355340"/>
            <a:ext cx="5029636" cy="1920406"/>
          </a:xfrm>
          <a:prstGeom prst="rect">
            <a:avLst/>
          </a:prstGeom>
        </p:spPr>
      </p:pic>
      <p:cxnSp>
        <p:nvCxnSpPr>
          <p:cNvPr id="22" name="Connettore 2 20">
            <a:extLst>
              <a:ext uri="{FF2B5EF4-FFF2-40B4-BE49-F238E27FC236}">
                <a16:creationId xmlns:a16="http://schemas.microsoft.com/office/drawing/2014/main" id="{2B8DDE49-554C-453D-AD5D-958272F7BA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96340" y="1046876"/>
            <a:ext cx="4228256" cy="530463"/>
          </a:xfrm>
          <a:prstGeom prst="bentConnector3">
            <a:avLst>
              <a:gd name="adj1" fmla="val 33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0">
            <a:extLst>
              <a:ext uri="{FF2B5EF4-FFF2-40B4-BE49-F238E27FC236}">
                <a16:creationId xmlns:a16="http://schemas.microsoft.com/office/drawing/2014/main" id="{736ED647-8153-4B82-B4B8-F1EA5EBDE0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1658" y="1437686"/>
            <a:ext cx="439048" cy="265233"/>
          </a:xfrm>
          <a:prstGeom prst="bentConnector3">
            <a:avLst>
              <a:gd name="adj1" fmla="val 361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0">
            <a:extLst>
              <a:ext uri="{FF2B5EF4-FFF2-40B4-BE49-F238E27FC236}">
                <a16:creationId xmlns:a16="http://schemas.microsoft.com/office/drawing/2014/main" id="{A2EAB876-18AC-414B-943B-AA2994F491F4}"/>
              </a:ext>
            </a:extLst>
          </p:cNvPr>
          <p:cNvCxnSpPr>
            <a:cxnSpLocks/>
          </p:cNvCxnSpPr>
          <p:nvPr/>
        </p:nvCxnSpPr>
        <p:spPr>
          <a:xfrm rot="10800000">
            <a:off x="1607820" y="1899879"/>
            <a:ext cx="3872886" cy="68271"/>
          </a:xfrm>
          <a:prstGeom prst="bentConnector3">
            <a:avLst>
              <a:gd name="adj1" fmla="val 45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20">
            <a:extLst>
              <a:ext uri="{FF2B5EF4-FFF2-40B4-BE49-F238E27FC236}">
                <a16:creationId xmlns:a16="http://schemas.microsoft.com/office/drawing/2014/main" id="{19EF9DC7-324C-42D7-B8EF-D4BFF0CD1991}"/>
              </a:ext>
            </a:extLst>
          </p:cNvPr>
          <p:cNvCxnSpPr>
            <a:cxnSpLocks/>
          </p:cNvCxnSpPr>
          <p:nvPr/>
        </p:nvCxnSpPr>
        <p:spPr>
          <a:xfrm rot="10800000">
            <a:off x="3544264" y="2042453"/>
            <a:ext cx="2332683" cy="139519"/>
          </a:xfrm>
          <a:prstGeom prst="bentConnector3">
            <a:avLst>
              <a:gd name="adj1" fmla="val 307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20">
            <a:extLst>
              <a:ext uri="{FF2B5EF4-FFF2-40B4-BE49-F238E27FC236}">
                <a16:creationId xmlns:a16="http://schemas.microsoft.com/office/drawing/2014/main" id="{2D5A956D-2A19-480E-8CF6-38FFD773CA0E}"/>
              </a:ext>
            </a:extLst>
          </p:cNvPr>
          <p:cNvCxnSpPr>
            <a:cxnSpLocks/>
          </p:cNvCxnSpPr>
          <p:nvPr/>
        </p:nvCxnSpPr>
        <p:spPr>
          <a:xfrm rot="10800000">
            <a:off x="3131820" y="2351679"/>
            <a:ext cx="2754520" cy="355521"/>
          </a:xfrm>
          <a:prstGeom prst="bentConnector3">
            <a:avLst>
              <a:gd name="adj1" fmla="val 264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ttore 2 20">
            <a:extLst>
              <a:ext uri="{FF2B5EF4-FFF2-40B4-BE49-F238E27FC236}">
                <a16:creationId xmlns:a16="http://schemas.microsoft.com/office/drawing/2014/main" id="{15F7E449-0299-4C3E-8AE6-2DC3CB89C972}"/>
              </a:ext>
            </a:extLst>
          </p:cNvPr>
          <p:cNvCxnSpPr>
            <a:cxnSpLocks/>
          </p:cNvCxnSpPr>
          <p:nvPr/>
        </p:nvCxnSpPr>
        <p:spPr>
          <a:xfrm rot="10800000">
            <a:off x="4838700" y="2660233"/>
            <a:ext cx="585894" cy="402491"/>
          </a:xfrm>
          <a:prstGeom prst="bentConnector3">
            <a:avLst>
              <a:gd name="adj1" fmla="val 174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ttore 2 20">
            <a:extLst>
              <a:ext uri="{FF2B5EF4-FFF2-40B4-BE49-F238E27FC236}">
                <a16:creationId xmlns:a16="http://schemas.microsoft.com/office/drawing/2014/main" id="{2E25A784-1F92-4DA9-8E41-80B00B1431CA}"/>
              </a:ext>
            </a:extLst>
          </p:cNvPr>
          <p:cNvCxnSpPr>
            <a:cxnSpLocks/>
          </p:cNvCxnSpPr>
          <p:nvPr/>
        </p:nvCxnSpPr>
        <p:spPr>
          <a:xfrm rot="10800000">
            <a:off x="4091941" y="3124802"/>
            <a:ext cx="1349339" cy="307975"/>
          </a:xfrm>
          <a:prstGeom prst="bentConnector3">
            <a:avLst>
              <a:gd name="adj1" fmla="val 200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Il file </a:t>
            </a:r>
            <a:r>
              <a:rPr lang="it-IT" b="1" dirty="0" err="1">
                <a:solidFill>
                  <a:srgbClr val="434343"/>
                </a:solidFill>
              </a:rPr>
              <a:t>index.cgi</a:t>
            </a:r>
            <a:r>
              <a:rPr lang="it-IT" b="1" dirty="0">
                <a:solidFill>
                  <a:srgbClr val="434343"/>
                </a:solidFill>
              </a:rPr>
              <a:t>: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Due argomenti </a:t>
            </a:r>
            <a:r>
              <a:rPr lang="it-IT" b="1" dirty="0">
                <a:solidFill>
                  <a:srgbClr val="434343"/>
                </a:solidFill>
              </a:rPr>
              <a:t>username</a:t>
            </a:r>
            <a:r>
              <a:rPr lang="it-IT" dirty="0">
                <a:solidFill>
                  <a:srgbClr val="434343"/>
                </a:solidFill>
              </a:rPr>
              <a:t>=user e </a:t>
            </a:r>
            <a:r>
              <a:rPr lang="it-IT" b="1" dirty="0">
                <a:solidFill>
                  <a:srgbClr val="434343"/>
                </a:solidFill>
              </a:rPr>
              <a:t>password</a:t>
            </a:r>
            <a:r>
              <a:rPr lang="it-IT" dirty="0">
                <a:solidFill>
                  <a:srgbClr val="434343"/>
                </a:solidFill>
              </a:rPr>
              <a:t>=</a:t>
            </a:r>
            <a:r>
              <a:rPr lang="it-IT" dirty="0" err="1">
                <a:solidFill>
                  <a:srgbClr val="434343"/>
                </a:solidFill>
              </a:rPr>
              <a:t>passwd</a:t>
            </a:r>
            <a:r>
              <a:rPr lang="it-IT" dirty="0">
                <a:solidFill>
                  <a:srgbClr val="434343"/>
                </a:solidFill>
              </a:rPr>
              <a:t> (se invocato </a:t>
            </a:r>
            <a:r>
              <a:rPr lang="it-IT" dirty="0">
                <a:solidFill>
                  <a:srgbClr val="FF0000"/>
                </a:solidFill>
              </a:rPr>
              <a:t>tramite linea di comando</a:t>
            </a:r>
            <a:r>
              <a:rPr lang="it-IT" dirty="0">
                <a:solidFill>
                  <a:srgbClr val="434343"/>
                </a:solidFill>
              </a:rPr>
              <a:t>)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Da una richiesta </a:t>
            </a:r>
            <a:r>
              <a:rPr lang="it-IT" i="1" dirty="0">
                <a:solidFill>
                  <a:srgbClr val="434343"/>
                </a:solidFill>
              </a:rPr>
              <a:t>GET /</a:t>
            </a:r>
            <a:r>
              <a:rPr lang="it-IT" i="1" dirty="0" err="1">
                <a:solidFill>
                  <a:srgbClr val="434343"/>
                </a:solidFill>
              </a:rPr>
              <a:t>index.cgi?username</a:t>
            </a:r>
            <a:r>
              <a:rPr lang="it-IT" i="1" dirty="0">
                <a:solidFill>
                  <a:srgbClr val="434343"/>
                </a:solidFill>
              </a:rPr>
              <a:t>=</a:t>
            </a:r>
            <a:r>
              <a:rPr lang="it-IT" i="1" dirty="0" err="1">
                <a:solidFill>
                  <a:srgbClr val="434343"/>
                </a:solidFill>
              </a:rPr>
              <a:t>user&amp;password</a:t>
            </a:r>
            <a:r>
              <a:rPr lang="it-IT" i="1" dirty="0">
                <a:solidFill>
                  <a:srgbClr val="434343"/>
                </a:solidFill>
              </a:rPr>
              <a:t>=</a:t>
            </a:r>
            <a:r>
              <a:rPr lang="it-IT" i="1" dirty="0" err="1">
                <a:solidFill>
                  <a:srgbClr val="434343"/>
                </a:solidFill>
              </a:rPr>
              <a:t>passw</a:t>
            </a:r>
            <a:r>
              <a:rPr lang="it-IT" dirty="0">
                <a:solidFill>
                  <a:srgbClr val="434343"/>
                </a:solidFill>
              </a:rPr>
              <a:t> (se invocato tramite </a:t>
            </a:r>
            <a:r>
              <a:rPr lang="it-IT" dirty="0">
                <a:solidFill>
                  <a:srgbClr val="00B0F0"/>
                </a:solidFill>
              </a:rPr>
              <a:t>un server Web</a:t>
            </a:r>
            <a:r>
              <a:rPr lang="it-IT" dirty="0">
                <a:solidFill>
                  <a:srgbClr val="434343"/>
                </a:solidFill>
              </a:rPr>
              <a:t>)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Crea uno scheletro di pagina HTML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Esegue il comando </a:t>
            </a:r>
            <a:r>
              <a:rPr lang="it-IT" dirty="0" err="1">
                <a:solidFill>
                  <a:srgbClr val="FF0000"/>
                </a:solidFill>
              </a:rPr>
              <a:t>egrep</a:t>
            </a:r>
            <a:r>
              <a:rPr lang="it-IT" dirty="0">
                <a:solidFill>
                  <a:srgbClr val="FF0000"/>
                </a:solidFill>
              </a:rPr>
              <a:t> "^$username" /home/flag16/userdb.txt 2&gt;&amp;1</a:t>
            </a:r>
            <a:r>
              <a:rPr lang="it-IT" dirty="0">
                <a:solidFill>
                  <a:srgbClr val="434343"/>
                </a:solidFill>
              </a:rPr>
              <a:t> che cerca all’interno del file userdb.txt le password che matchano con l’username passato come input. Dopodiché si effettua il confronto tra la password specificata dall’utente e la password restituita dal comando </a:t>
            </a:r>
            <a:r>
              <a:rPr lang="it-IT" dirty="0" err="1">
                <a:solidFill>
                  <a:srgbClr val="434343"/>
                </a:solidFill>
              </a:rPr>
              <a:t>egrep</a:t>
            </a:r>
            <a:r>
              <a:rPr lang="it-IT" dirty="0">
                <a:solidFill>
                  <a:srgbClr val="434343"/>
                </a:solidFill>
              </a:rPr>
              <a:t>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Redirige eventuali errori su STDOUT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Analisi </a:t>
            </a:r>
            <a:r>
              <a:rPr lang="it-IT" dirty="0" err="1"/>
              <a:t>index.cgi</a:t>
            </a:r>
            <a:r>
              <a:rPr lang="it-IT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35133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Eseguiamo lo script in locale, tramite il passaggio diretto dell’argomento </a:t>
            </a:r>
            <a:r>
              <a:rPr lang="it-IT" b="1" dirty="0">
                <a:solidFill>
                  <a:srgbClr val="434343"/>
                </a:solidFill>
              </a:rPr>
              <a:t>username</a:t>
            </a:r>
            <a:r>
              <a:rPr lang="it-IT" dirty="0">
                <a:solidFill>
                  <a:srgbClr val="434343"/>
                </a:solidFill>
              </a:rPr>
              <a:t>=user e </a:t>
            </a:r>
            <a:r>
              <a:rPr lang="it-IT" b="1" dirty="0">
                <a:solidFill>
                  <a:srgbClr val="434343"/>
                </a:solidFill>
              </a:rPr>
              <a:t>password</a:t>
            </a:r>
            <a:r>
              <a:rPr lang="it-IT" dirty="0">
                <a:solidFill>
                  <a:srgbClr val="434343"/>
                </a:solidFill>
              </a:rPr>
              <a:t>=</a:t>
            </a:r>
            <a:r>
              <a:rPr lang="it-IT" dirty="0" err="1">
                <a:solidFill>
                  <a:srgbClr val="434343"/>
                </a:solidFill>
              </a:rPr>
              <a:t>passwd</a:t>
            </a: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Digitiamo </a:t>
            </a:r>
            <a:r>
              <a:rPr lang="it-IT" i="1" dirty="0">
                <a:solidFill>
                  <a:srgbClr val="434343"/>
                </a:solidFill>
              </a:rPr>
              <a:t>/home/flag16/</a:t>
            </a:r>
            <a:r>
              <a:rPr lang="it-IT" i="1" dirty="0" err="1">
                <a:solidFill>
                  <a:srgbClr val="434343"/>
                </a:solidFill>
              </a:rPr>
              <a:t>index.cgi</a:t>
            </a:r>
            <a:r>
              <a:rPr lang="it-IT" i="1" dirty="0">
                <a:solidFill>
                  <a:srgbClr val="434343"/>
                </a:solidFill>
              </a:rPr>
              <a:t> username=«user» password=«</a:t>
            </a:r>
            <a:r>
              <a:rPr lang="it-IT" i="1" dirty="0" err="1">
                <a:solidFill>
                  <a:srgbClr val="434343"/>
                </a:solidFill>
              </a:rPr>
              <a:t>passwd</a:t>
            </a:r>
            <a:r>
              <a:rPr lang="it-IT" i="1" dirty="0">
                <a:solidFill>
                  <a:srgbClr val="434343"/>
                </a:solidFill>
              </a:rPr>
              <a:t>»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434343"/>
                </a:solidFill>
              </a:rPr>
              <a:t>Risulato</a:t>
            </a:r>
            <a:r>
              <a:rPr lang="it-IT" dirty="0">
                <a:solidFill>
                  <a:srgbClr val="434343"/>
                </a:solidFill>
              </a:rPr>
              <a:t> dell’esecuzione: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FF0000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Esecuzione locale di </a:t>
            </a:r>
            <a:r>
              <a:rPr lang="it-IT" dirty="0" err="1"/>
              <a:t>index.cgi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3519C5-9DFE-4F17-8121-416AE8D7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44" y="2462530"/>
            <a:ext cx="6428699" cy="8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760" y="500256"/>
            <a:ext cx="6919200" cy="3510600"/>
          </a:xfrm>
        </p:spPr>
        <p:txBody>
          <a:bodyPr/>
          <a:lstStyle/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Come prima strategia eseguiamo il login come utente flag16 e proviamo ad eseguire /bin/</a:t>
            </a:r>
            <a:r>
              <a:rPr lang="it-IT" dirty="0" err="1">
                <a:solidFill>
                  <a:srgbClr val="434343"/>
                </a:solidFill>
              </a:rPr>
              <a:t>getflag</a:t>
            </a:r>
            <a:endParaRPr lang="it-IT" dirty="0">
              <a:solidFill>
                <a:srgbClr val="434343"/>
              </a:solidFill>
            </a:endParaRP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Ottenimento della password al legittimo proprietario (</a:t>
            </a:r>
            <a:r>
              <a:rPr lang="it-IT" dirty="0">
                <a:solidFill>
                  <a:srgbClr val="FF0000"/>
                </a:solidFill>
              </a:rPr>
              <a:t>no altrimenti non sarebbe una sfida</a:t>
            </a:r>
            <a:r>
              <a:rPr lang="it-IT" dirty="0">
                <a:solidFill>
                  <a:srgbClr val="434343"/>
                </a:solidFill>
              </a:rPr>
              <a:t>)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Rottura password (</a:t>
            </a:r>
            <a:r>
              <a:rPr lang="it-IT" dirty="0">
                <a:solidFill>
                  <a:srgbClr val="FF0000"/>
                </a:solidFill>
              </a:rPr>
              <a:t>Compito difficile</a:t>
            </a:r>
            <a:r>
              <a:rPr lang="it-IT" dirty="0">
                <a:solidFill>
                  <a:srgbClr val="434343"/>
                </a:solidFill>
              </a:rPr>
              <a:t>)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FF0000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-9077"/>
            <a:ext cx="5214300" cy="946200"/>
          </a:xfrm>
        </p:spPr>
        <p:txBody>
          <a:bodyPr/>
          <a:lstStyle/>
          <a:p>
            <a:r>
              <a:rPr lang="it-IT" dirty="0"/>
              <a:t>Costruzione di un albero di attacco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6AE483-EC5A-4493-86AE-030E08FC5C94}"/>
              </a:ext>
            </a:extLst>
          </p:cNvPr>
          <p:cNvSpPr/>
          <p:nvPr/>
        </p:nvSpPr>
        <p:spPr>
          <a:xfrm>
            <a:off x="5096000" y="1654566"/>
            <a:ext cx="1119743" cy="370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Bandierina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A27D461-B8BB-4596-997B-D7AD3FAF04DB}"/>
              </a:ext>
            </a:extLst>
          </p:cNvPr>
          <p:cNvSpPr/>
          <p:nvPr/>
        </p:nvSpPr>
        <p:spPr>
          <a:xfrm>
            <a:off x="2568823" y="2355494"/>
            <a:ext cx="2527177" cy="44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Esecuzione diretta di bin/</a:t>
            </a:r>
            <a:r>
              <a:rPr lang="it-IT" sz="1200" dirty="0" err="1">
                <a:solidFill>
                  <a:schemeClr val="tx1"/>
                </a:solidFill>
              </a:rPr>
              <a:t>getflag</a:t>
            </a:r>
            <a:r>
              <a:rPr lang="it-IT" sz="1200" dirty="0">
                <a:solidFill>
                  <a:schemeClr val="tx1"/>
                </a:solidFill>
              </a:rPr>
              <a:t> come utente flag16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51BAA3B-2C88-4004-A3CA-4D6918853638}"/>
              </a:ext>
            </a:extLst>
          </p:cNvPr>
          <p:cNvSpPr/>
          <p:nvPr/>
        </p:nvSpPr>
        <p:spPr>
          <a:xfrm>
            <a:off x="1660001" y="3235353"/>
            <a:ext cx="1680612" cy="398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Login come utente flag16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4A6E15D-7DDF-4BEB-9E63-A2A0EDD5ADAF}"/>
              </a:ext>
            </a:extLst>
          </p:cNvPr>
          <p:cNvSpPr/>
          <p:nvPr/>
        </p:nvSpPr>
        <p:spPr>
          <a:xfrm>
            <a:off x="4071920" y="3208478"/>
            <a:ext cx="1400261" cy="44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Esecuzione di /bin/</a:t>
            </a:r>
            <a:r>
              <a:rPr lang="it-IT" sz="1200" dirty="0" err="1">
                <a:solidFill>
                  <a:schemeClr val="tx1"/>
                </a:solidFill>
              </a:rPr>
              <a:t>getflag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7BE9D2-9A96-4D87-8919-06985EE6A88E}"/>
              </a:ext>
            </a:extLst>
          </p:cNvPr>
          <p:cNvSpPr/>
          <p:nvPr/>
        </p:nvSpPr>
        <p:spPr>
          <a:xfrm>
            <a:off x="2302336" y="3951454"/>
            <a:ext cx="1464168" cy="555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Ottenimento della password utente flag16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1BD40A-FC11-404A-80F6-A980061906C5}"/>
              </a:ext>
            </a:extLst>
          </p:cNvPr>
          <p:cNvSpPr/>
          <p:nvPr/>
        </p:nvSpPr>
        <p:spPr>
          <a:xfrm>
            <a:off x="1149039" y="4660811"/>
            <a:ext cx="1464168" cy="43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Richiesta legittima password     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9D57FD1-D95E-4D73-842F-F1E038B43035}"/>
              </a:ext>
            </a:extLst>
          </p:cNvPr>
          <p:cNvSpPr/>
          <p:nvPr/>
        </p:nvSpPr>
        <p:spPr>
          <a:xfrm>
            <a:off x="3631832" y="4707571"/>
            <a:ext cx="1464168" cy="390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Rottura password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BED51F80-E955-4FB2-929A-057C743105A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3832412" y="2024743"/>
            <a:ext cx="1823460" cy="3307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EAA69D-4875-4F01-AEA1-23C2D9DB148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30245" y="2805435"/>
            <a:ext cx="1302167" cy="3988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32DF384-FE71-48EB-8DD8-BFC7A95FBFC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3832412" y="2805435"/>
            <a:ext cx="939639" cy="403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9F0D7FB2-8A5A-4A71-88BD-0D23E11C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656" y="2835015"/>
            <a:ext cx="313024" cy="31302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9DF8A29-FF4B-4BB3-98BC-1EBF789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04" y="2845217"/>
            <a:ext cx="313024" cy="313024"/>
          </a:xfrm>
          <a:prstGeom prst="rect">
            <a:avLst/>
          </a:prstGeom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E63DDEF0-7745-4372-9697-E33A123F45EF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2500307" y="3634156"/>
            <a:ext cx="534113" cy="3172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AC3C1CFE-44E0-4E49-9EFA-6E80E9DF195D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881123" y="4506946"/>
            <a:ext cx="1153297" cy="1538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A9466C84-AD40-44B7-BD01-40E30C2AE4F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034420" y="4506946"/>
            <a:ext cx="1329496" cy="200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Immagine 57">
            <a:extLst>
              <a:ext uri="{FF2B5EF4-FFF2-40B4-BE49-F238E27FC236}">
                <a16:creationId xmlns:a16="http://schemas.microsoft.com/office/drawing/2014/main" id="{7F2CA035-C1D6-437D-80F6-6F479F42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79" y="2993572"/>
            <a:ext cx="1644528" cy="16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53585D-9C10-47F9-A700-BA4A69ECC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1A10D92-0DE7-4BD7-B766-6F6846D23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endParaRPr lang="it-IT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sz="14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Eseguiamo i seguenti passi:</a:t>
            </a:r>
          </a:p>
          <a:p>
            <a:pPr marL="177800" indent="0">
              <a:buNone/>
            </a:pPr>
            <a:endParaRPr lang="it-IT" sz="1400" dirty="0">
              <a:solidFill>
                <a:srgbClr val="434343"/>
              </a:solidFill>
            </a:endParaRPr>
          </a:p>
          <a:p>
            <a:pPr marL="806450" lvl="1" indent="-171450">
              <a:buSzPts val="800"/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  <a:latin typeface="Roboto Condensed Light"/>
                <a:ea typeface="Roboto Condensed Light"/>
              </a:rPr>
              <a:t>Autentichiamoci come </a:t>
            </a:r>
            <a:r>
              <a:rPr lang="it-IT" sz="1400" dirty="0">
                <a:solidFill>
                  <a:srgbClr val="FF0000"/>
                </a:solidFill>
              </a:rPr>
              <a:t>utente</a:t>
            </a:r>
            <a:r>
              <a:rPr lang="it-IT" sz="1400" dirty="0">
                <a:solidFill>
                  <a:srgbClr val="FF0000"/>
                </a:solidFill>
                <a:latin typeface="Roboto Condensed Light"/>
                <a:ea typeface="Roboto Condensed Light"/>
              </a:rPr>
              <a:t> level16</a:t>
            </a:r>
          </a:p>
          <a:p>
            <a:pPr marL="806450" lvl="1" indent="-171450">
              <a:buSzPts val="800"/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  <a:latin typeface="Roboto Condensed Light"/>
                <a:ea typeface="Roboto Condensed Light"/>
              </a:rPr>
              <a:t>Digitiamo:</a:t>
            </a:r>
            <a:r>
              <a:rPr lang="it-IT" sz="1400" dirty="0">
                <a:solidFill>
                  <a:srgbClr val="434343"/>
                </a:solidFill>
              </a:rPr>
              <a:t> </a:t>
            </a:r>
            <a:r>
              <a:rPr lang="it-IT" sz="1400" dirty="0">
                <a:solidFill>
                  <a:srgbClr val="FF0000"/>
                </a:solidFill>
              </a:rPr>
              <a:t>$ /home/flag16/</a:t>
            </a:r>
            <a:r>
              <a:rPr lang="it-IT" sz="1400" dirty="0" err="1">
                <a:solidFill>
                  <a:srgbClr val="FF0000"/>
                </a:solidFill>
              </a:rPr>
              <a:t>index.cgi</a:t>
            </a:r>
            <a:r>
              <a:rPr lang="it-IT" sz="1400" dirty="0">
                <a:solidFill>
                  <a:srgbClr val="FF0000"/>
                </a:solidFill>
              </a:rPr>
              <a:t> prova; /bin/</a:t>
            </a:r>
            <a:r>
              <a:rPr lang="it-IT" sz="1400" dirty="0" err="1">
                <a:solidFill>
                  <a:srgbClr val="FF0000"/>
                </a:solidFill>
              </a:rPr>
              <a:t>getflag</a:t>
            </a:r>
            <a:endParaRPr lang="it-IT" sz="1400" dirty="0">
              <a:solidFill>
                <a:srgbClr val="FF0000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Cambio di Strategia</a:t>
            </a:r>
            <a:endParaRPr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38F99D-737D-44D0-B74D-709D320B98EA}"/>
              </a:ext>
            </a:extLst>
          </p:cNvPr>
          <p:cNvSpPr txBox="1"/>
          <p:nvPr/>
        </p:nvSpPr>
        <p:spPr>
          <a:xfrm>
            <a:off x="1176072" y="1722329"/>
            <a:ext cx="7436644" cy="2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lnSpc>
                <a:spcPct val="115000"/>
              </a:lnSpc>
              <a:buClr>
                <a:srgbClr val="434343"/>
              </a:buClr>
              <a:buSzPts val="800"/>
            </a:pPr>
            <a:endParaRPr lang="it-IT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CEB815-EB07-4F75-B8D6-F082A411281D}"/>
              </a:ext>
            </a:extLst>
          </p:cNvPr>
          <p:cNvSpPr txBox="1"/>
          <p:nvPr/>
        </p:nvSpPr>
        <p:spPr>
          <a:xfrm flipV="1">
            <a:off x="1915662" y="2759814"/>
            <a:ext cx="2148338" cy="16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659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7588" y="1299050"/>
            <a:ext cx="5468823" cy="3055885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351D711-81C5-43C5-AC1F-7757888660BD}"/>
              </a:ext>
            </a:extLst>
          </p:cNvPr>
          <p:cNvSpPr/>
          <p:nvPr/>
        </p:nvSpPr>
        <p:spPr>
          <a:xfrm rot="10800000">
            <a:off x="6328003" y="3200399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48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B2A0C9D-D366-44DF-8E21-E523B7BFE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Notiamo che il comando:</a:t>
            </a:r>
          </a:p>
          <a:p>
            <a:pPr marL="177800" indent="0">
              <a:lnSpc>
                <a:spcPct val="115000"/>
              </a:lnSpc>
              <a:buClr>
                <a:srgbClr val="434343"/>
              </a:buClr>
              <a:buSzPts val="800"/>
              <a:buNone/>
            </a:pPr>
            <a:r>
              <a:rPr lang="it-IT" dirty="0">
                <a:solidFill>
                  <a:srgbClr val="FF0000"/>
                </a:solidFill>
              </a:rPr>
              <a:t>	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$ /home/flag16/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index.cgi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 username=prova; /bin/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getflag</a:t>
            </a:r>
            <a:endParaRPr lang="it-IT" dirty="0">
              <a:solidFill>
                <a:srgbClr val="FF0000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Provoca </a:t>
            </a:r>
            <a:r>
              <a:rPr lang="it-IT" dirty="0">
                <a:solidFill>
                  <a:srgbClr val="0070C0"/>
                </a:solidFill>
                <a:latin typeface="Roboto Condensed Light"/>
                <a:ea typeface="Roboto Condensed Light"/>
                <a:sym typeface="Roboto Condensed Light"/>
              </a:rPr>
              <a:t>l’esecuzione sequenziale </a:t>
            </a: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di due comandi </a:t>
            </a:r>
            <a:r>
              <a:rPr lang="it-IT" dirty="0" err="1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bash</a:t>
            </a: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:</a:t>
            </a:r>
          </a:p>
          <a:p>
            <a:pPr marL="806450" lvl="1" indent="-171450"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index.cgi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con argomento «prova», che andrà in username</a:t>
            </a:r>
          </a:p>
          <a:p>
            <a:pPr marL="806450" lvl="6" indent="-171450"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/bin/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getflag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che esegue il file «</a:t>
            </a:r>
            <a:r>
              <a:rPr lang="it-IT" dirty="0" err="1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getflag</a:t>
            </a: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» nella cartella «bin»</a:t>
            </a: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Questa però non è iniezione locale! </a:t>
            </a: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9250" indent="-1714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Per provocare una iniezione locale dobbiamo digitare</a:t>
            </a:r>
          </a:p>
          <a:p>
            <a:pPr marL="177800" indent="0">
              <a:lnSpc>
                <a:spcPct val="115000"/>
              </a:lnSpc>
              <a:buClr>
                <a:srgbClr val="434343"/>
              </a:buClr>
              <a:buSzPts val="800"/>
              <a:buNone/>
            </a:pPr>
            <a:r>
              <a:rPr lang="it-IT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	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$ /home/flag16/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index.cgi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 «prova; /bin/</a:t>
            </a:r>
            <a:r>
              <a:rPr lang="it-IT" dirty="0" err="1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getflag</a:t>
            </a:r>
            <a:r>
              <a:rPr lang="it-IT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»</a:t>
            </a:r>
          </a:p>
          <a:p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primo tentativo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B972A9-D3C2-4158-97C2-682C38E9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32" y="2989943"/>
            <a:ext cx="468154" cy="4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278275" y="32249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712199" y="143130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Descrizione Del Problema</a:t>
            </a:r>
            <a:endParaRPr dirty="0"/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78275" y="1445287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278275" y="2356760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417643" y="226721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Soluzione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417643" y="319267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Mitigazione</a:t>
            </a:r>
            <a:endParaRPr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514939" y="123195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9177" y="1301166"/>
            <a:ext cx="5465645" cy="3051652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BD3B8C1E-A495-4348-8494-1CF4CCB395AB}"/>
              </a:ext>
            </a:extLst>
          </p:cNvPr>
          <p:cNvSpPr/>
          <p:nvPr/>
        </p:nvSpPr>
        <p:spPr>
          <a:xfrm rot="10800000">
            <a:off x="6399359" y="3200399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98F6F5-B968-4C90-A7F6-ECDFD1345372}"/>
              </a:ext>
            </a:extLst>
          </p:cNvPr>
          <p:cNvSpPr txBox="1"/>
          <p:nvPr/>
        </p:nvSpPr>
        <p:spPr>
          <a:xfrm>
            <a:off x="7416796" y="3088772"/>
            <a:ext cx="116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4E5848-413C-47C8-9783-3D003386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986" y="3094126"/>
            <a:ext cx="590905" cy="5909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742111-BEF7-467B-8313-D510768E6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563" y="3759870"/>
            <a:ext cx="2010684" cy="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5254" y="1306670"/>
            <a:ext cx="5453492" cy="3040643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9FC81F6F-4BFC-4853-BE1B-DEB6C353C1BC}"/>
              </a:ext>
            </a:extLst>
          </p:cNvPr>
          <p:cNvSpPr/>
          <p:nvPr/>
        </p:nvSpPr>
        <p:spPr>
          <a:xfrm rot="10800000">
            <a:off x="6689947" y="3193142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3E8D9E-E1DC-4511-90C1-5BDA7DAA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45" y="3002686"/>
            <a:ext cx="590905" cy="59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19C08D-CA9D-4BBC-9F93-AF6FAB566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801" y="3745820"/>
            <a:ext cx="2065199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433FCB7-2BD5-4965-8757-9B35706B1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200" dirty="0"/>
          </a:p>
          <a:p>
            <a:pPr marL="177800" indent="0">
              <a:buNone/>
            </a:pPr>
            <a:endParaRPr lang="it-IT" sz="12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Anche scrivendo</a:t>
            </a:r>
          </a:p>
          <a:p>
            <a:pPr marL="177800" indent="0">
              <a:buNone/>
            </a:pPr>
            <a:r>
              <a:rPr lang="it-IT" sz="1400" dirty="0"/>
              <a:t>	</a:t>
            </a:r>
            <a:r>
              <a:rPr lang="it-IT" sz="1400" dirty="0">
                <a:solidFill>
                  <a:srgbClr val="FF0000"/>
                </a:solidFill>
              </a:rPr>
              <a:t>$ /home/flag16/</a:t>
            </a:r>
            <a:r>
              <a:rPr lang="it-IT" sz="1400" dirty="0" err="1">
                <a:solidFill>
                  <a:srgbClr val="FF0000"/>
                </a:solidFill>
              </a:rPr>
              <a:t>index.cgi</a:t>
            </a:r>
            <a:r>
              <a:rPr lang="it-IT" sz="1400" dirty="0">
                <a:solidFill>
                  <a:srgbClr val="FF0000"/>
                </a:solidFill>
              </a:rPr>
              <a:t> username=«prova;/bin/</a:t>
            </a:r>
            <a:r>
              <a:rPr lang="it-IT" sz="1400" dirty="0" err="1">
                <a:solidFill>
                  <a:srgbClr val="FF0000"/>
                </a:solidFill>
              </a:rPr>
              <a:t>getflag</a:t>
            </a:r>
            <a:r>
              <a:rPr lang="it-IT" sz="1400" dirty="0">
                <a:solidFill>
                  <a:srgbClr val="FF0000"/>
                </a:solidFill>
              </a:rPr>
              <a:t>»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L’esecuzione non è andata a buon fine, in quanto la stringa è diventata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«PROVA;/BIN/GETFLAG»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 comandi </a:t>
            </a:r>
            <a:r>
              <a:rPr lang="it-IT" sz="1400" dirty="0" err="1"/>
              <a:t>bash</a:t>
            </a:r>
            <a:r>
              <a:rPr lang="it-IT" sz="1400" dirty="0"/>
              <a:t> sono case sensitive e i nomi delle cartelle in Linux sono scritte in minuscolo</a:t>
            </a:r>
          </a:p>
          <a:p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Motivazioni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3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7">
            <a:extLst>
              <a:ext uri="{FF2B5EF4-FFF2-40B4-BE49-F238E27FC236}">
                <a16:creationId xmlns:a16="http://schemas.microsoft.com/office/drawing/2014/main" id="{9D47E0E5-5AD5-449B-8589-8B7DC1F1B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33A634-03C1-4777-85F2-9B83D90C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91" y="804333"/>
            <a:ext cx="4351867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CD847EE-A549-408B-AC5D-9057B13C7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endParaRPr lang="it-IT" sz="1200" dirty="0"/>
          </a:p>
          <a:p>
            <a:pPr marL="177800" indent="0">
              <a:buNone/>
            </a:pPr>
            <a:r>
              <a:rPr lang="it-IT" sz="1400" dirty="0"/>
              <a:t>Cosa sappiamo:</a:t>
            </a:r>
          </a:p>
          <a:p>
            <a:r>
              <a:rPr lang="it-IT" sz="1400" dirty="0"/>
              <a:t>Possiamo passare solo caratteri in maiuscolo</a:t>
            </a:r>
          </a:p>
          <a:p>
            <a:r>
              <a:rPr lang="it-IT" sz="1400" dirty="0"/>
              <a:t>La stringa non può contenere spazi</a:t>
            </a:r>
          </a:p>
          <a:p>
            <a:pPr marL="177800" indent="0">
              <a:buNone/>
            </a:pPr>
            <a:endParaRPr lang="it-IT" sz="1400" dirty="0"/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Problema:</a:t>
            </a:r>
          </a:p>
          <a:p>
            <a:r>
              <a:rPr lang="it-IT" sz="1400" dirty="0"/>
              <a:t>Il file «</a:t>
            </a:r>
            <a:r>
              <a:rPr lang="it-IT" sz="1400" dirty="0" err="1"/>
              <a:t>getflag</a:t>
            </a:r>
            <a:r>
              <a:rPr lang="it-IT" sz="1400" dirty="0"/>
              <a:t>» si trova all’interno della cartella «bin»</a:t>
            </a:r>
          </a:p>
          <a:p>
            <a:r>
              <a:rPr lang="it-IT" sz="1400" dirty="0"/>
              <a:t>Entrambi i nomi sono scritti in minuscolo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7800" indent="0">
              <a:buNone/>
            </a:pPr>
            <a:r>
              <a:rPr lang="it-IT" sz="1400" dirty="0">
                <a:solidFill>
                  <a:srgbClr val="00B050"/>
                </a:solidFill>
              </a:rPr>
              <a:t>Idea: </a:t>
            </a:r>
          </a:p>
          <a:p>
            <a:r>
              <a:rPr lang="it-IT" sz="1400" dirty="0"/>
              <a:t>Creare uno script </a:t>
            </a:r>
            <a:r>
              <a:rPr lang="it-IT" sz="1400" dirty="0" err="1"/>
              <a:t>bash</a:t>
            </a:r>
            <a:r>
              <a:rPr lang="it-IT" sz="1400" dirty="0"/>
              <a:t> con il nome in maiuscolo da far eseguire ad </a:t>
            </a:r>
            <a:r>
              <a:rPr lang="it-IT" sz="1400" dirty="0" err="1"/>
              <a:t>index.cgi</a:t>
            </a:r>
            <a:endParaRPr lang="it-IT" sz="1400" dirty="0"/>
          </a:p>
          <a:p>
            <a:r>
              <a:rPr lang="it-IT" sz="1400" dirty="0"/>
              <a:t>Lo script conterrà il comando /bin/</a:t>
            </a:r>
            <a:r>
              <a:rPr lang="it-IT" sz="1400" dirty="0" err="1"/>
              <a:t>getflag</a:t>
            </a:r>
            <a:endParaRPr lang="it-IT" sz="1600" dirty="0"/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Ricapitolando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55A7B0-419D-4933-AD7C-1178D13C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16" y="3617136"/>
            <a:ext cx="855869" cy="8558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773F79-3BBA-4E06-B6CC-F1108E7E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363" y="2509220"/>
            <a:ext cx="801573" cy="8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9A6722D-2C45-4DFB-8B33-F67F2E1A0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2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Creiamo quindi il nostro file scrivendo: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$ touch SOLUZIONE</a:t>
            </a:r>
          </a:p>
          <a:p>
            <a:pPr marL="177800" indent="0">
              <a:buNone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Scriviamo all’interno del file usando echo: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$ echo ‘#!/bin/sh’ &gt;&gt; SOLUZIONE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Successivamente scriviamo anche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$ echo ‘/bin/</a:t>
            </a:r>
            <a:r>
              <a:rPr lang="it-IT" sz="1400" dirty="0" err="1">
                <a:solidFill>
                  <a:srgbClr val="FF0000"/>
                </a:solidFill>
              </a:rPr>
              <a:t>getflag</a:t>
            </a:r>
            <a:r>
              <a:rPr lang="it-IT" sz="1400" dirty="0">
                <a:solidFill>
                  <a:srgbClr val="FF0000"/>
                </a:solidFill>
              </a:rPr>
              <a:t>’ &gt;&gt; SOLUZIONE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Impostiamo i permessi di esecuzione del file per flag16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$ </a:t>
            </a:r>
            <a:r>
              <a:rPr lang="it-IT" sz="1400" dirty="0" err="1">
                <a:solidFill>
                  <a:srgbClr val="FF0000"/>
                </a:solidFill>
              </a:rPr>
              <a:t>chmod</a:t>
            </a:r>
            <a:r>
              <a:rPr lang="it-IT" sz="1400" dirty="0">
                <a:solidFill>
                  <a:srgbClr val="FF0000"/>
                </a:solidFill>
              </a:rPr>
              <a:t> +x SOLUZIONE</a:t>
            </a:r>
          </a:p>
          <a:p>
            <a:endParaRPr lang="it-IT" sz="1200" dirty="0"/>
          </a:p>
          <a:p>
            <a:pPr marL="177800" indent="0">
              <a:buNone/>
            </a:pPr>
            <a:endParaRPr lang="it-IT" sz="1200" dirty="0"/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</a:t>
            </a:r>
            <a:endParaRPr dirty="0"/>
          </a:p>
        </p:txBody>
      </p:sp>
      <p:pic>
        <p:nvPicPr>
          <p:cNvPr id="4" name="Immagine 3" descr="Immagine che contiene giocattolo, grafica vettoriale&#10;&#10;Descrizione generata automaticamente">
            <a:extLst>
              <a:ext uri="{FF2B5EF4-FFF2-40B4-BE49-F238E27FC236}">
                <a16:creationId xmlns:a16="http://schemas.microsoft.com/office/drawing/2014/main" id="{379F16C6-9356-4D52-8385-4C398E23B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08" y="1794036"/>
            <a:ext cx="1784542" cy="17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8557" y="1301166"/>
            <a:ext cx="5486885" cy="30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1D97962-9853-4E17-8A69-83298CD4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Adesso nasce il secondo problema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In quale cartella dobbiamo mettere il file?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Secondo i requisiti dati dal codice sorgente, la cartella deve avere il nome in maiuscolo.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Cerchiamo dunque tutte le cartelle nella root directory in cui abbiamo il permesso di scrittura e che abbiano il nome in maiuscolo, attraverso il comando:</a:t>
            </a:r>
          </a:p>
          <a:p>
            <a:pPr marL="177800" indent="0">
              <a:buNone/>
            </a:pPr>
            <a:r>
              <a:rPr lang="it-IT" sz="1200" dirty="0"/>
              <a:t>			</a:t>
            </a:r>
            <a:r>
              <a:rPr lang="it-IT" sz="1400" dirty="0">
                <a:solidFill>
                  <a:srgbClr val="FF0000"/>
                </a:solidFill>
              </a:rPr>
              <a:t>$ </a:t>
            </a:r>
            <a:r>
              <a:rPr lang="it-IT" sz="1400" dirty="0" err="1">
                <a:solidFill>
                  <a:srgbClr val="FF0000"/>
                </a:solidFill>
              </a:rPr>
              <a:t>ls</a:t>
            </a:r>
            <a:r>
              <a:rPr lang="it-IT" sz="1400" dirty="0">
                <a:solidFill>
                  <a:srgbClr val="FF0000"/>
                </a:solidFill>
              </a:rPr>
              <a:t> –la /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altro problema…</a:t>
            </a:r>
            <a:endParaRPr dirty="0"/>
          </a:p>
        </p:txBody>
      </p:sp>
      <p:pic>
        <p:nvPicPr>
          <p:cNvPr id="4" name="Immagine 3" descr="Immagine che contiene luce&#10;&#10;Descrizione generata automaticamente">
            <a:extLst>
              <a:ext uri="{FF2B5EF4-FFF2-40B4-BE49-F238E27FC236}">
                <a16:creationId xmlns:a16="http://schemas.microsoft.com/office/drawing/2014/main" id="{F26AFDB3-11DC-4AC6-8943-B9E98D68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79" y="2984207"/>
            <a:ext cx="1624149" cy="20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4752" y="1310876"/>
            <a:ext cx="5494496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4F2BE7A-626D-4C3A-A168-CB06F2182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Problema: </a:t>
            </a:r>
            <a:r>
              <a:rPr lang="it-IT" sz="1400" dirty="0"/>
              <a:t>non esiste nessuna cartella con nome in maiuscolo in cui possiamo scrivere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Non possiamo crearla in quanto servirebbero i permessi di root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Cosa fare quindi?</a:t>
            </a:r>
          </a:p>
          <a:p>
            <a:pPr marL="177800" indent="0">
              <a:buNone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Dobbiamo spostare il file </a:t>
            </a:r>
            <a:r>
              <a:rPr lang="it-IT" sz="1400" dirty="0">
                <a:solidFill>
                  <a:srgbClr val="00B050"/>
                </a:solidFill>
              </a:rPr>
              <a:t>SOLUZIONE</a:t>
            </a:r>
            <a:r>
              <a:rPr lang="it-IT" sz="1400" dirty="0"/>
              <a:t> all’interno di una cartella che abbia il nome in maiuscolo oppure caratteri speciali, visto che essi non vengono convertiti e/o filtrati in nessuna maniera.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Può esistere una cartella in Linux con il nome avente un carattere speciale?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Dove mettiamo il file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77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 Problema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FF4D8C3-37DF-4400-B25D-0E762E3E5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200" dirty="0"/>
              <a:t>Sfogliando il manuale di GNU, cercando in particolare i caratteri speciali, troviamo una cosa molto interessante:</a:t>
            </a:r>
          </a:p>
          <a:p>
            <a:endParaRPr lang="it-IT" dirty="0"/>
          </a:p>
          <a:p>
            <a:endParaRPr lang="it-IT" dirty="0"/>
          </a:p>
          <a:p>
            <a:pPr marL="177800" indent="0" algn="ctr">
              <a:buNone/>
            </a:pPr>
            <a:r>
              <a:rPr lang="it-IT" dirty="0"/>
              <a:t>«*»</a:t>
            </a:r>
          </a:p>
          <a:p>
            <a:pPr marL="177800" indent="0" algn="ctr">
              <a:buNone/>
            </a:pP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Matches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 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globstar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shell option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‘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*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expansion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context,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adjacent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*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’s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single pattern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match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files and zero or more directories and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subdirectories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If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a ‘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/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adjacent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*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’s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match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directories and </a:t>
            </a:r>
            <a:r>
              <a:rPr kumimoji="0" lang="it-IT" altLang="it-IT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subdirectories</a:t>
            </a:r>
            <a:r>
              <a:rPr kumimoji="0" lang="it-IT" altLang="it-IT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200" dirty="0"/>
              <a:t>Ciò significa che possiamo sfruttare il simbolo </a:t>
            </a:r>
            <a:r>
              <a:rPr lang="it-IT" sz="1200" b="1" dirty="0"/>
              <a:t>«*»</a:t>
            </a:r>
            <a:r>
              <a:rPr lang="it-IT" sz="1200" dirty="0"/>
              <a:t> per far cercare il file </a:t>
            </a:r>
            <a:r>
              <a:rPr lang="it-IT" sz="1200" dirty="0">
                <a:solidFill>
                  <a:srgbClr val="00B050"/>
                </a:solidFill>
              </a:rPr>
              <a:t>SOLUZIONE</a:t>
            </a:r>
            <a:r>
              <a:rPr lang="it-IT" sz="1200" dirty="0"/>
              <a:t> dal server in tutte le cartelle!</a:t>
            </a:r>
          </a:p>
          <a:p>
            <a:endParaRPr lang="it-IT" sz="1200" dirty="0"/>
          </a:p>
          <a:p>
            <a:pPr marL="177800" indent="0">
              <a:buNone/>
            </a:pPr>
            <a:endParaRPr lang="it-IT" sz="1200" dirty="0"/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</a:t>
            </a:r>
            <a:r>
              <a:rPr lang="en" dirty="0"/>
              <a:t>l Carattere: *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36DE76-B09A-42F4-BEA8-1A09EC8D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06" y="3791026"/>
            <a:ext cx="1086766" cy="1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60074D5-AFEC-4172-9D46-6ABA62B9D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Proviamo quindi ad invocare </a:t>
            </a:r>
            <a:r>
              <a:rPr lang="it-IT" sz="1400" dirty="0" err="1"/>
              <a:t>index.cgi</a:t>
            </a:r>
            <a:r>
              <a:rPr lang="it-IT" sz="1400" dirty="0"/>
              <a:t>, ma questa volta passando la nuova stringa come argomento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Scriviamo quindi: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$ /home/flag16/</a:t>
            </a:r>
            <a:r>
              <a:rPr lang="it-IT" sz="1400" dirty="0" err="1">
                <a:solidFill>
                  <a:srgbClr val="FF0000"/>
                </a:solidFill>
              </a:rPr>
              <a:t>index.cgi</a:t>
            </a:r>
            <a:r>
              <a:rPr lang="it-IT" sz="1400" dirty="0">
                <a:solidFill>
                  <a:srgbClr val="FF0000"/>
                </a:solidFill>
              </a:rPr>
              <a:t> username=‘;/*/SOLUZIONE’ password=prova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E vediamo i risultati…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Verifichiamo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4674" y="1310876"/>
            <a:ext cx="5474651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74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A29E3EC-7D8D-4E3E-A486-5DC41F108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Il problema è che nel comando sono presenti riferimenti a due parametri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</a:t>
            </a:r>
            <a:r>
              <a:rPr lang="it-IT" sz="1400" dirty="0">
                <a:solidFill>
                  <a:schemeClr val="tx1"/>
                </a:solidFill>
              </a:rPr>
              <a:t>-</a:t>
            </a:r>
            <a:r>
              <a:rPr lang="it-IT" sz="1400" dirty="0">
                <a:solidFill>
                  <a:srgbClr val="FF0000"/>
                </a:solidFill>
              </a:rPr>
              <a:t>Nome: </a:t>
            </a:r>
            <a:r>
              <a:rPr lang="it-IT" sz="1400" dirty="0"/>
              <a:t>username, </a:t>
            </a:r>
            <a:r>
              <a:rPr lang="it-IT" sz="1400" dirty="0">
                <a:solidFill>
                  <a:srgbClr val="FF0000"/>
                </a:solidFill>
              </a:rPr>
              <a:t>valore: </a:t>
            </a:r>
            <a:r>
              <a:rPr lang="it-IT" sz="1400" dirty="0">
                <a:solidFill>
                  <a:schemeClr val="tx1"/>
                </a:solidFill>
              </a:rPr>
              <a:t>{vuoto}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</a:t>
            </a:r>
            <a:r>
              <a:rPr lang="it-IT" sz="1400" dirty="0">
                <a:solidFill>
                  <a:schemeClr val="tx1"/>
                </a:solidFill>
              </a:rPr>
              <a:t>-</a:t>
            </a:r>
            <a:r>
              <a:rPr lang="it-IT" sz="1400" dirty="0">
                <a:solidFill>
                  <a:srgbClr val="FF0000"/>
                </a:solidFill>
              </a:rPr>
              <a:t>Nome: </a:t>
            </a:r>
            <a:r>
              <a:rPr lang="it-IT" sz="1400" dirty="0"/>
              <a:t>/*/SOLUZIONE, </a:t>
            </a:r>
            <a:r>
              <a:rPr lang="it-IT" sz="1400" dirty="0">
                <a:solidFill>
                  <a:srgbClr val="FF0000"/>
                </a:solidFill>
              </a:rPr>
              <a:t>valore </a:t>
            </a:r>
            <a:r>
              <a:rPr lang="it-IT" sz="1400" dirty="0"/>
              <a:t>{vuoto}</a:t>
            </a:r>
          </a:p>
          <a:p>
            <a:endParaRPr lang="it-IT" sz="1400" dirty="0"/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Purtroppo, lo script </a:t>
            </a:r>
            <a:r>
              <a:rPr lang="it-IT" sz="1400" dirty="0" err="1">
                <a:solidFill>
                  <a:srgbClr val="00B050"/>
                </a:solidFill>
              </a:rPr>
              <a:t>index.cgi</a:t>
            </a:r>
            <a:r>
              <a:rPr lang="it-IT" sz="1400" dirty="0">
                <a:solidFill>
                  <a:srgbClr val="00B050"/>
                </a:solidFill>
              </a:rPr>
              <a:t> </a:t>
            </a:r>
            <a:r>
              <a:rPr lang="it-IT" sz="1400" dirty="0"/>
              <a:t>estrae solo  il valore di «</a:t>
            </a:r>
            <a:r>
              <a:rPr lang="it-IT" sz="1400" dirty="0">
                <a:solidFill>
                  <a:srgbClr val="FF0000"/>
                </a:solidFill>
              </a:rPr>
              <a:t>username</a:t>
            </a:r>
            <a:r>
              <a:rPr lang="it-IT" sz="1400" dirty="0"/>
              <a:t>» e lo assegna alla variabile $username, quindi /*/SOLUZIONE non viene iniettato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Cosa è successo?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6AF016-803D-4080-A5E7-0F7D981C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57" y="2792871"/>
            <a:ext cx="1106571" cy="11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A29E3EC-7D8D-4E3E-A486-5DC41F108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Aggiornamento dell’albero di attacco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4F8B6D3-40D2-49B0-AFE9-5A8EB97839B2}"/>
              </a:ext>
            </a:extLst>
          </p:cNvPr>
          <p:cNvSpPr/>
          <p:nvPr/>
        </p:nvSpPr>
        <p:spPr>
          <a:xfrm>
            <a:off x="3670126" y="1054792"/>
            <a:ext cx="1615858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Bandierina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374BD41-D8BA-476B-8DC3-F9BD93CCB528}"/>
              </a:ext>
            </a:extLst>
          </p:cNvPr>
          <p:cNvCxnSpPr>
            <a:stCxn id="6" idx="2"/>
          </p:cNvCxnSpPr>
          <p:nvPr/>
        </p:nvCxnSpPr>
        <p:spPr>
          <a:xfrm flipH="1">
            <a:off x="1964851" y="1543307"/>
            <a:ext cx="2513204" cy="661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65A89DCD-9F45-4052-B781-6824577C304D}"/>
              </a:ext>
            </a:extLst>
          </p:cNvPr>
          <p:cNvSpPr/>
          <p:nvPr/>
        </p:nvSpPr>
        <p:spPr>
          <a:xfrm>
            <a:off x="842903" y="2204581"/>
            <a:ext cx="2251026" cy="16398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Attacchi impraticabili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3D60584-9356-44D0-B6FC-C36414E0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07" y="3697784"/>
            <a:ext cx="1340285" cy="1340285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E10D058A-D812-434F-ACD2-FEE6133328B8}"/>
              </a:ext>
            </a:extLst>
          </p:cNvPr>
          <p:cNvSpPr/>
          <p:nvPr/>
        </p:nvSpPr>
        <p:spPr>
          <a:xfrm>
            <a:off x="5927770" y="1784686"/>
            <a:ext cx="2415434" cy="61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Esecuzione indiretta di </a:t>
            </a:r>
            <a:r>
              <a:rPr lang="it-IT" b="1" dirty="0">
                <a:solidFill>
                  <a:schemeClr val="tx1"/>
                </a:solidFill>
              </a:rPr>
              <a:t>/bin/get/flag </a:t>
            </a:r>
            <a:r>
              <a:rPr lang="it-IT" dirty="0">
                <a:solidFill>
                  <a:schemeClr val="tx1"/>
                </a:solidFill>
              </a:rPr>
              <a:t>come utente </a:t>
            </a:r>
            <a:r>
              <a:rPr lang="it-IT" b="1" dirty="0">
                <a:solidFill>
                  <a:schemeClr val="tx1"/>
                </a:solidFill>
              </a:rPr>
              <a:t>flag16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AAB3934-D785-4552-8B65-100D30B3A0A2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4478055" y="1543307"/>
            <a:ext cx="2657432" cy="241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86828297-59FC-4CA7-A3A9-9467CD750E09}"/>
              </a:ext>
            </a:extLst>
          </p:cNvPr>
          <p:cNvSpPr/>
          <p:nvPr/>
        </p:nvSpPr>
        <p:spPr>
          <a:xfrm>
            <a:off x="4572000" y="2748006"/>
            <a:ext cx="1615858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Login come utente </a:t>
            </a:r>
            <a:r>
              <a:rPr lang="it-IT" b="1" dirty="0">
                <a:solidFill>
                  <a:schemeClr val="tx1"/>
                </a:solidFill>
              </a:rPr>
              <a:t>level16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2676323-B4F0-4CB5-91E7-8EB9EE789561}"/>
              </a:ext>
            </a:extLst>
          </p:cNvPr>
          <p:cNvSpPr/>
          <p:nvPr/>
        </p:nvSpPr>
        <p:spPr>
          <a:xfrm>
            <a:off x="6858000" y="2748005"/>
            <a:ext cx="1615858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Iniezione di</a:t>
            </a:r>
            <a:r>
              <a:rPr lang="it-IT" b="1" dirty="0">
                <a:solidFill>
                  <a:schemeClr val="tx1"/>
                </a:solidFill>
              </a:rPr>
              <a:t> /bin/</a:t>
            </a:r>
            <a:r>
              <a:rPr lang="it-IT" b="1" dirty="0" err="1">
                <a:solidFill>
                  <a:schemeClr val="tx1"/>
                </a:solidFill>
              </a:rPr>
              <a:t>getflag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7920381-6EF8-4995-BCF7-E388EAB36D35}"/>
              </a:ext>
            </a:extLst>
          </p:cNvPr>
          <p:cNvSpPr/>
          <p:nvPr/>
        </p:nvSpPr>
        <p:spPr>
          <a:xfrm>
            <a:off x="5519629" y="3722157"/>
            <a:ext cx="1615858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Iniezione locale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CE7D634-3C56-4530-900B-ACC6DE6D9050}"/>
              </a:ext>
            </a:extLst>
          </p:cNvPr>
          <p:cNvSpPr/>
          <p:nvPr/>
        </p:nvSpPr>
        <p:spPr>
          <a:xfrm>
            <a:off x="3764070" y="4367926"/>
            <a:ext cx="2126627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Esecuzione locale di </a:t>
            </a:r>
            <a:r>
              <a:rPr lang="it-IT" b="1" dirty="0">
                <a:solidFill>
                  <a:schemeClr val="tx1"/>
                </a:solidFill>
              </a:rPr>
              <a:t>/home/flag16/</a:t>
            </a:r>
            <a:r>
              <a:rPr lang="it-IT" b="1" dirty="0" err="1">
                <a:solidFill>
                  <a:schemeClr val="tx1"/>
                </a:solidFill>
              </a:rPr>
              <a:t>index.cgi</a:t>
            </a:r>
            <a:endParaRPr lang="it-IT" b="1" dirty="0">
              <a:solidFill>
                <a:schemeClr val="tx1"/>
              </a:solidFill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049E28-B399-40D2-9BEF-F2CC30E3AA23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5379929" y="2396113"/>
            <a:ext cx="1755558" cy="351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DA21243-87D5-4F49-B35B-40945232732D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7135487" y="2396113"/>
            <a:ext cx="530442" cy="351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58206F4-E9E0-4CD8-9E7D-50027594F5E0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6327558" y="3236520"/>
            <a:ext cx="1338371" cy="485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5D269DD-F8C4-4478-A1E7-DFA3860A0E0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4827384" y="4210672"/>
            <a:ext cx="1500174" cy="157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835FD3F-19BF-4037-80F6-4E900538E9ED}"/>
              </a:ext>
            </a:extLst>
          </p:cNvPr>
          <p:cNvSpPr txBox="1"/>
          <p:nvPr/>
        </p:nvSpPr>
        <p:spPr>
          <a:xfrm>
            <a:off x="7400708" y="3826414"/>
            <a:ext cx="1615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+mn-lt"/>
              </a:rPr>
              <a:t>L’iniezione locale non ha l’effetto sperato</a:t>
            </a:r>
          </a:p>
        </p:txBody>
      </p:sp>
    </p:spTree>
    <p:extLst>
      <p:ext uri="{BB962C8B-B14F-4D97-AF65-F5344CB8AC3E}">
        <p14:creationId xmlns:p14="http://schemas.microsoft.com/office/powerpoint/2010/main" val="3191708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8862C8B-9F34-42C6-BE68-A566A7F75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Sappiamo che lo script è in esecuzione sul server alla porta 1616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Possiamo provare quindi una iniezione remota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Prima di procedere, ci assicuriamo che il server sia effettivamente in ascolto sulla porta 1616, attraverso il comando:</a:t>
            </a:r>
          </a:p>
          <a:p>
            <a:pPr marL="177800" indent="0">
              <a:buNone/>
            </a:pPr>
            <a:r>
              <a:rPr lang="it-IT" sz="1400" dirty="0">
                <a:solidFill>
                  <a:srgbClr val="FF0000"/>
                </a:solidFill>
              </a:rPr>
              <a:t>			$ </a:t>
            </a:r>
            <a:r>
              <a:rPr lang="it-IT" sz="1400" dirty="0" err="1">
                <a:solidFill>
                  <a:srgbClr val="FF0000"/>
                </a:solidFill>
              </a:rPr>
              <a:t>netstat</a:t>
            </a:r>
            <a:r>
              <a:rPr lang="it-IT" sz="1400" dirty="0">
                <a:solidFill>
                  <a:srgbClr val="FF0000"/>
                </a:solidFill>
              </a:rPr>
              <a:t> –</a:t>
            </a:r>
            <a:r>
              <a:rPr lang="it-IT" sz="1400" dirty="0" err="1">
                <a:solidFill>
                  <a:srgbClr val="FF0000"/>
                </a:solidFill>
              </a:rPr>
              <a:t>ntl</a:t>
            </a:r>
            <a:r>
              <a:rPr lang="it-IT" sz="1400" dirty="0">
                <a:solidFill>
                  <a:srgbClr val="FF0000"/>
                </a:solidFill>
              </a:rPr>
              <a:t> | </a:t>
            </a:r>
            <a:r>
              <a:rPr lang="it-IT" sz="1400" dirty="0" err="1">
                <a:solidFill>
                  <a:srgbClr val="FF0000"/>
                </a:solidFill>
              </a:rPr>
              <a:t>grep</a:t>
            </a:r>
            <a:r>
              <a:rPr lang="it-IT" sz="1400" dirty="0">
                <a:solidFill>
                  <a:srgbClr val="FF0000"/>
                </a:solidFill>
              </a:rPr>
              <a:t> 1616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Iniezione remota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AE976E-C484-4938-A992-9B66EEB2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53" y="3018044"/>
            <a:ext cx="1602253" cy="16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9798" y="1310876"/>
            <a:ext cx="5444403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4370379-377B-48F1-96F0-A24448AB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Il server è effettivamente in ascolto sulla porta 1616, quindi non ci resta che provare l’iniezione remota.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Prima di fare ciò però, dobbiamo modificare la stringa in modo che sia accettata in un URL. Questo processo è detto URL encoding.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La stringa   </a:t>
            </a:r>
            <a:r>
              <a:rPr lang="it-IT" sz="1400" dirty="0">
                <a:solidFill>
                  <a:srgbClr val="FF0000"/>
                </a:solidFill>
              </a:rPr>
              <a:t>;/*/SOLUZIONE  </a:t>
            </a:r>
            <a:r>
              <a:rPr lang="it-IT" dirty="0">
                <a:solidFill>
                  <a:srgbClr val="FF0000"/>
                </a:solidFill>
              </a:rPr>
              <a:t>                                      </a:t>
            </a:r>
            <a:r>
              <a:rPr lang="it-IT" sz="1200" dirty="0">
                <a:solidFill>
                  <a:srgbClr val="FF0000"/>
                </a:solidFill>
              </a:rPr>
              <a:t>%</a:t>
            </a:r>
            <a:r>
              <a:rPr lang="it-IT" sz="1400" dirty="0">
                <a:solidFill>
                  <a:srgbClr val="FF0000"/>
                </a:solidFill>
              </a:rPr>
              <a:t>3B%2F%2A%2FSOLUZIONE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URL Encoding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4A6CA8AA-FA45-460B-ADFC-8E315259EE0C}"/>
              </a:ext>
            </a:extLst>
          </p:cNvPr>
          <p:cNvSpPr/>
          <p:nvPr/>
        </p:nvSpPr>
        <p:spPr>
          <a:xfrm>
            <a:off x="3381828" y="2627085"/>
            <a:ext cx="986972" cy="380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diventa</a:t>
            </a:r>
          </a:p>
        </p:txBody>
      </p:sp>
    </p:spTree>
    <p:extLst>
      <p:ext uri="{BB962C8B-B14F-4D97-AF65-F5344CB8AC3E}">
        <p14:creationId xmlns:p14="http://schemas.microsoft.com/office/powerpoint/2010/main" val="37863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FBCE23B-A4B8-438D-8BA8-FCBAEF737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Proviamo quindi ad eseguire lo script remoto inserendo come parametro di username la nuova stringa generata (</a:t>
            </a:r>
            <a:r>
              <a:rPr lang="it-IT" sz="1400" b="1" dirty="0"/>
              <a:t>’%3B%2F%2A%2FSOLUZIONE</a:t>
            </a:r>
            <a:r>
              <a:rPr lang="it-IT" sz="1400" dirty="0"/>
              <a:t>)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Usiamo il seguente comando:</a:t>
            </a:r>
          </a:p>
          <a:p>
            <a:pPr marL="1778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$ </a:t>
            </a:r>
            <a:r>
              <a:rPr lang="it-IT" sz="1400" dirty="0" err="1">
                <a:solidFill>
                  <a:srgbClr val="FF0000"/>
                </a:solidFill>
              </a:rPr>
              <a:t>nc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 err="1">
                <a:solidFill>
                  <a:srgbClr val="FF0000"/>
                </a:solidFill>
              </a:rPr>
              <a:t>localhost</a:t>
            </a:r>
            <a:r>
              <a:rPr lang="it-IT" sz="1400" dirty="0">
                <a:solidFill>
                  <a:srgbClr val="FF0000"/>
                </a:solidFill>
              </a:rPr>
              <a:t> 1616</a:t>
            </a:r>
          </a:p>
          <a:p>
            <a:endParaRPr lang="it-IT" sz="1400" dirty="0">
              <a:solidFill>
                <a:srgbClr val="FF0000"/>
              </a:solidFill>
            </a:endParaRP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Dopodiché lanciamo la request al server</a:t>
            </a:r>
          </a:p>
          <a:p>
            <a:pPr marL="1778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GET /</a:t>
            </a:r>
            <a:r>
              <a:rPr lang="it-IT" sz="1400" dirty="0" err="1">
                <a:solidFill>
                  <a:srgbClr val="FF0000"/>
                </a:solidFill>
              </a:rPr>
              <a:t>index.cgi?username</a:t>
            </a:r>
            <a:r>
              <a:rPr lang="it-IT" sz="1400" dirty="0">
                <a:solidFill>
                  <a:srgbClr val="FF0000"/>
                </a:solidFill>
              </a:rPr>
              <a:t>=’’%3B%2F%2A%2FSOLUZIONE’’</a:t>
            </a:r>
          </a:p>
          <a:p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Cosa otteniamo?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Proviamo l’attacco…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0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2992" y="1310876"/>
            <a:ext cx="5458015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C’è uno script </a:t>
            </a:r>
            <a:r>
              <a:rPr lang="it-IT" dirty="0" err="1">
                <a:solidFill>
                  <a:srgbClr val="434343"/>
                </a:solidFill>
              </a:rPr>
              <a:t>Perl</a:t>
            </a:r>
            <a:r>
              <a:rPr lang="it-IT" dirty="0">
                <a:solidFill>
                  <a:srgbClr val="434343"/>
                </a:solidFill>
              </a:rPr>
              <a:t> in esecuzione sulla porta 1616.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34343"/>
                </a:solidFill>
              </a:rPr>
              <a:t>Per fare questo livello, accedi come account di livello16 con la password level16. I file per questo livello possono essere trovati in /home/flag16.</a:t>
            </a: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B050"/>
                </a:solidFill>
              </a:rPr>
              <a:t>Per vincere la sfida: </a:t>
            </a:r>
            <a:r>
              <a:rPr lang="it-IT" dirty="0">
                <a:solidFill>
                  <a:srgbClr val="434343"/>
                </a:solidFill>
              </a:rPr>
              <a:t>eseguire il file /bin/</a:t>
            </a:r>
            <a:r>
              <a:rPr lang="it-IT" dirty="0" err="1">
                <a:solidFill>
                  <a:srgbClr val="434343"/>
                </a:solidFill>
              </a:rPr>
              <a:t>getflag</a:t>
            </a:r>
            <a:r>
              <a:rPr lang="it-IT" dirty="0">
                <a:solidFill>
                  <a:srgbClr val="434343"/>
                </a:solidFill>
              </a:rPr>
              <a:t> con i privilegi dell’utente flag16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 Problema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B07D82-61BC-4751-AF5C-355E91D9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27" y="2875685"/>
            <a:ext cx="1723723" cy="191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7A63C2-0261-451B-873F-46CDEB2B1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Il server sembra non restituire alcun output, per cui dobbiamo trovare un modo per visualizzarlo</a:t>
            </a:r>
          </a:p>
          <a:p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Modifichiamo il file </a:t>
            </a:r>
            <a:r>
              <a:rPr lang="it-IT" sz="1400" dirty="0">
                <a:solidFill>
                  <a:srgbClr val="00B050"/>
                </a:solidFill>
              </a:rPr>
              <a:t>SOLUZIONE</a:t>
            </a:r>
            <a:r>
              <a:rPr lang="it-IT" sz="1400" dirty="0"/>
              <a:t> cambiando la stringa</a:t>
            </a:r>
          </a:p>
          <a:p>
            <a:pPr marL="1778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/bin/</a:t>
            </a:r>
            <a:r>
              <a:rPr lang="it-IT" sz="1400" dirty="0" err="1">
                <a:solidFill>
                  <a:srgbClr val="FF0000"/>
                </a:solidFill>
              </a:rPr>
              <a:t>getflag</a:t>
            </a:r>
            <a:endParaRPr lang="it-IT" sz="1400" dirty="0">
              <a:solidFill>
                <a:srgbClr val="FF0000"/>
              </a:solidFill>
            </a:endParaRP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Con la seguente stringa</a:t>
            </a:r>
          </a:p>
          <a:p>
            <a:pPr marL="177800" indent="0" algn="ctr">
              <a:buNone/>
            </a:pPr>
            <a:r>
              <a:rPr lang="it-IT" sz="1400" dirty="0">
                <a:solidFill>
                  <a:srgbClr val="FF0000"/>
                </a:solidFill>
              </a:rPr>
              <a:t>/bin/</a:t>
            </a:r>
            <a:r>
              <a:rPr lang="it-IT" sz="1400" dirty="0" err="1">
                <a:solidFill>
                  <a:srgbClr val="FF0000"/>
                </a:solidFill>
              </a:rPr>
              <a:t>getflag</a:t>
            </a:r>
            <a:r>
              <a:rPr lang="it-IT" sz="1400" dirty="0">
                <a:solidFill>
                  <a:srgbClr val="FF0000"/>
                </a:solidFill>
              </a:rPr>
              <a:t> &gt;&gt; /</a:t>
            </a:r>
            <a:r>
              <a:rPr lang="it-IT" sz="1400" dirty="0" err="1">
                <a:solidFill>
                  <a:srgbClr val="FF0000"/>
                </a:solidFill>
              </a:rPr>
              <a:t>tmp</a:t>
            </a:r>
            <a:r>
              <a:rPr lang="it-IT" sz="1400" dirty="0">
                <a:solidFill>
                  <a:srgbClr val="FF0000"/>
                </a:solidFill>
              </a:rPr>
              <a:t>/</a:t>
            </a:r>
            <a:r>
              <a:rPr lang="it-IT" sz="1400" dirty="0" err="1">
                <a:solidFill>
                  <a:srgbClr val="FF0000"/>
                </a:solidFill>
              </a:rPr>
              <a:t>a.out</a:t>
            </a:r>
            <a:endParaRPr lang="it-IT" sz="1400" dirty="0">
              <a:solidFill>
                <a:srgbClr val="FF0000"/>
              </a:solidFill>
            </a:endParaRPr>
          </a:p>
          <a:p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Questa modifica farà si che l’output dell’esecuzione di </a:t>
            </a:r>
            <a:r>
              <a:rPr lang="it-IT" sz="1400" dirty="0" err="1"/>
              <a:t>getflag</a:t>
            </a:r>
            <a:r>
              <a:rPr lang="it-IT" sz="1400" dirty="0"/>
              <a:t> vada in un file all’interno di una cartella che l’utente level16 sicuramente avrà permessi di lettura</a:t>
            </a:r>
            <a:r>
              <a:rPr lang="it-IT" sz="1200" dirty="0"/>
              <a:t>.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 siamo quasi…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File </a:t>
            </a:r>
            <a:r>
              <a:rPr lang="en" dirty="0"/>
              <a:t>SOLUZIONE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6259" y="1310876"/>
            <a:ext cx="5411481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90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F0BFD0-F213-4BA4-A4C7-13107D81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Ora riproviamo di nuovo a fare iniezione remota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Adesso tutto l’output dato dal server dopo l’esecuzione di </a:t>
            </a:r>
            <a:r>
              <a:rPr lang="it-IT" sz="1400" dirty="0" err="1"/>
              <a:t>getflag</a:t>
            </a:r>
            <a:r>
              <a:rPr lang="it-IT" sz="1400" dirty="0"/>
              <a:t> verrà inserito nel file </a:t>
            </a:r>
            <a:r>
              <a:rPr lang="it-IT" sz="1400" dirty="0" err="1">
                <a:solidFill>
                  <a:srgbClr val="00B050"/>
                </a:solidFill>
              </a:rPr>
              <a:t>a.out</a:t>
            </a:r>
            <a:endParaRPr lang="it-IT" sz="1400" dirty="0">
              <a:solidFill>
                <a:srgbClr val="00B050"/>
              </a:solidFill>
            </a:endParaRPr>
          </a:p>
          <a:p>
            <a:pPr marL="177800" indent="0">
              <a:buNone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400" dirty="0"/>
              <a:t>Proviamo!</a:t>
            </a:r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Ritentiamo l’attacco…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047C91-9B56-4CD2-A4CE-55C3EF1F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651579"/>
            <a:ext cx="1858061" cy="18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A29E3EC-7D8D-4E3E-A486-5DC41F108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7800" indent="0">
              <a:buNone/>
            </a:pPr>
            <a:endParaRPr lang="it-IT"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1964850" y="15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Aggiornamento dell’albero di attacco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4F8B6D3-40D2-49B0-AFE9-5A8EB97839B2}"/>
              </a:ext>
            </a:extLst>
          </p:cNvPr>
          <p:cNvSpPr/>
          <p:nvPr/>
        </p:nvSpPr>
        <p:spPr>
          <a:xfrm>
            <a:off x="3645073" y="516673"/>
            <a:ext cx="1615858" cy="4885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Bandierina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374BD41-D8BA-476B-8DC3-F9BD93CCB528}"/>
              </a:ext>
            </a:extLst>
          </p:cNvPr>
          <p:cNvCxnSpPr>
            <a:stCxn id="6" idx="2"/>
          </p:cNvCxnSpPr>
          <p:nvPr/>
        </p:nvCxnSpPr>
        <p:spPr>
          <a:xfrm flipH="1">
            <a:off x="1939798" y="1005188"/>
            <a:ext cx="2513204" cy="661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65A89DCD-9F45-4052-B781-6824577C304D}"/>
              </a:ext>
            </a:extLst>
          </p:cNvPr>
          <p:cNvSpPr/>
          <p:nvPr/>
        </p:nvSpPr>
        <p:spPr>
          <a:xfrm>
            <a:off x="842903" y="1666462"/>
            <a:ext cx="2251026" cy="16398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Attacchi impraticabili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10D058A-D812-434F-ACD2-FEE6133328B8}"/>
              </a:ext>
            </a:extLst>
          </p:cNvPr>
          <p:cNvSpPr/>
          <p:nvPr/>
        </p:nvSpPr>
        <p:spPr>
          <a:xfrm>
            <a:off x="5818248" y="1329725"/>
            <a:ext cx="2415434" cy="6114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Esecuzione indiretta di </a:t>
            </a:r>
            <a:r>
              <a:rPr lang="it-IT" b="1" dirty="0">
                <a:solidFill>
                  <a:schemeClr val="tx1"/>
                </a:solidFill>
              </a:rPr>
              <a:t>/bin/get/flag </a:t>
            </a:r>
            <a:r>
              <a:rPr lang="it-IT" dirty="0">
                <a:solidFill>
                  <a:schemeClr val="tx1"/>
                </a:solidFill>
              </a:rPr>
              <a:t>come utente </a:t>
            </a:r>
            <a:r>
              <a:rPr lang="it-IT" b="1" dirty="0">
                <a:solidFill>
                  <a:schemeClr val="tx1"/>
                </a:solidFill>
              </a:rPr>
              <a:t>flag16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AAB3934-D785-4552-8B65-100D30B3A0A2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4453002" y="1005188"/>
            <a:ext cx="2572963" cy="324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86828297-59FC-4CA7-A3A9-9467CD750E09}"/>
              </a:ext>
            </a:extLst>
          </p:cNvPr>
          <p:cNvSpPr/>
          <p:nvPr/>
        </p:nvSpPr>
        <p:spPr>
          <a:xfrm>
            <a:off x="4986050" y="2327492"/>
            <a:ext cx="1615858" cy="4885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Login come utente </a:t>
            </a:r>
            <a:r>
              <a:rPr lang="it-IT" b="1" dirty="0">
                <a:solidFill>
                  <a:schemeClr val="tx1"/>
                </a:solidFill>
              </a:rPr>
              <a:t>level16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2676323-B4F0-4CB5-91E7-8EB9EE789561}"/>
              </a:ext>
            </a:extLst>
          </p:cNvPr>
          <p:cNvSpPr/>
          <p:nvPr/>
        </p:nvSpPr>
        <p:spPr>
          <a:xfrm>
            <a:off x="7025965" y="2361272"/>
            <a:ext cx="1615858" cy="4885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Iniezione di</a:t>
            </a:r>
            <a:r>
              <a:rPr lang="it-IT" b="1" dirty="0">
                <a:solidFill>
                  <a:schemeClr val="tx1"/>
                </a:solidFill>
              </a:rPr>
              <a:t> /bin/</a:t>
            </a:r>
            <a:r>
              <a:rPr lang="it-IT" b="1" dirty="0" err="1">
                <a:solidFill>
                  <a:schemeClr val="tx1"/>
                </a:solidFill>
              </a:rPr>
              <a:t>getflag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7920381-6EF8-4995-BCF7-E388EAB36D35}"/>
              </a:ext>
            </a:extLst>
          </p:cNvPr>
          <p:cNvSpPr/>
          <p:nvPr/>
        </p:nvSpPr>
        <p:spPr>
          <a:xfrm>
            <a:off x="7407908" y="3062074"/>
            <a:ext cx="1615858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Iniezione locale</a:t>
            </a:r>
            <a:endParaRPr lang="it-IT" b="1" dirty="0">
              <a:solidFill>
                <a:schemeClr val="tx1"/>
              </a:solidFill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0049E28-B399-40D2-9BEF-F2CC30E3AA23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5793979" y="1941152"/>
            <a:ext cx="1231986" cy="386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DA21243-87D5-4F49-B35B-40945232732D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7025965" y="1941152"/>
            <a:ext cx="807929" cy="420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58206F4-E9E0-4CD8-9E7D-50027594F5E0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H="1" flipV="1">
            <a:off x="7833894" y="2849787"/>
            <a:ext cx="381943" cy="212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3D1D073-4991-4715-91F9-A8C6F914074D}"/>
              </a:ext>
            </a:extLst>
          </p:cNvPr>
          <p:cNvSpPr/>
          <p:nvPr/>
        </p:nvSpPr>
        <p:spPr>
          <a:xfrm>
            <a:off x="4330250" y="3202347"/>
            <a:ext cx="1379878" cy="393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Iniezione remota</a:t>
            </a:r>
            <a:endParaRPr lang="it-IT" b="1" dirty="0">
              <a:solidFill>
                <a:schemeClr val="tx1"/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80FEA3DA-80B9-457F-B46C-9CE34468784F}"/>
              </a:ext>
            </a:extLst>
          </p:cNvPr>
          <p:cNvCxnSpPr>
            <a:cxnSpLocks/>
            <a:stCxn id="34" idx="0"/>
            <a:endCxn id="18" idx="2"/>
          </p:cNvCxnSpPr>
          <p:nvPr/>
        </p:nvCxnSpPr>
        <p:spPr>
          <a:xfrm flipV="1">
            <a:off x="5020189" y="2816007"/>
            <a:ext cx="773790" cy="386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B9D2C77F-858A-4907-B120-086587B7B091}"/>
              </a:ext>
            </a:extLst>
          </p:cNvPr>
          <p:cNvSpPr/>
          <p:nvPr/>
        </p:nvSpPr>
        <p:spPr>
          <a:xfrm>
            <a:off x="1988339" y="3984990"/>
            <a:ext cx="1917589" cy="5691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Contatto server </a:t>
            </a:r>
          </a:p>
          <a:p>
            <a:pPr algn="ctr"/>
            <a:r>
              <a:rPr lang="it-IT" b="1" dirty="0" err="1">
                <a:solidFill>
                  <a:schemeClr val="tx1"/>
                </a:solidFill>
              </a:rPr>
              <a:t>nc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localhost</a:t>
            </a:r>
            <a:r>
              <a:rPr lang="it-IT" b="1" dirty="0">
                <a:solidFill>
                  <a:schemeClr val="tx1"/>
                </a:solidFill>
              </a:rPr>
              <a:t> 1616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F5BBB07-F027-43F2-890D-7DEBCCB03AD3}"/>
              </a:ext>
            </a:extLst>
          </p:cNvPr>
          <p:cNvSpPr/>
          <p:nvPr/>
        </p:nvSpPr>
        <p:spPr>
          <a:xfrm>
            <a:off x="4330250" y="3994172"/>
            <a:ext cx="3133143" cy="5691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Invio richiesta </a:t>
            </a:r>
          </a:p>
          <a:p>
            <a:r>
              <a:rPr lang="it-IT" b="1" dirty="0">
                <a:solidFill>
                  <a:schemeClr val="tx1"/>
                </a:solidFill>
              </a:rPr>
              <a:t>GET /</a:t>
            </a:r>
            <a:r>
              <a:rPr lang="it-IT" b="1" dirty="0" err="1">
                <a:solidFill>
                  <a:schemeClr val="tx1"/>
                </a:solidFill>
              </a:rPr>
              <a:t>index.cgi</a:t>
            </a:r>
            <a:r>
              <a:rPr lang="it-IT" b="1" dirty="0">
                <a:solidFill>
                  <a:schemeClr val="tx1"/>
                </a:solidFill>
              </a:rPr>
              <a:t>?=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b="1" dirty="0">
                <a:solidFill>
                  <a:schemeClr val="tx1"/>
                </a:solidFill>
              </a:rPr>
              <a:t>=%3B%2F%2A%2FSOLUZIONE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C703174-E91B-4600-B4E7-D31F42AE9FA7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2947134" y="3595477"/>
            <a:ext cx="2073055" cy="389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D6B7B5E-87BB-489A-86C7-D5B09CA32B91}"/>
              </a:ext>
            </a:extLst>
          </p:cNvPr>
          <p:cNvCxnSpPr>
            <a:cxnSpLocks/>
            <a:stCxn id="39" idx="0"/>
            <a:endCxn id="34" idx="2"/>
          </p:cNvCxnSpPr>
          <p:nvPr/>
        </p:nvCxnSpPr>
        <p:spPr>
          <a:xfrm flipH="1" flipV="1">
            <a:off x="5020189" y="3595477"/>
            <a:ext cx="876633" cy="398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CC5DE3CD-3A5D-4EE3-952C-C47AC896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963" y="2006820"/>
            <a:ext cx="313024" cy="313024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FD673E81-85EB-4A2A-B19B-05DC6C42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1" y="2006820"/>
            <a:ext cx="313024" cy="313024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D9E81D0A-25B2-4F31-BFC3-BB0D8497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97" y="3598811"/>
            <a:ext cx="313024" cy="313024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266C959B-53EE-46FE-9E46-4469D9BB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38" y="3595477"/>
            <a:ext cx="313024" cy="3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7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2506" y="1310876"/>
            <a:ext cx="5418986" cy="3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8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2506" y="1325887"/>
            <a:ext cx="5418986" cy="30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59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Risultato</a:t>
            </a:r>
            <a:endParaRPr dirty="0"/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0012" y="1325887"/>
            <a:ext cx="5403974" cy="3002208"/>
          </a:xfrm>
          <a:prstGeom prst="rect">
            <a:avLst/>
          </a:prstGeom>
        </p:spPr>
      </p:pic>
      <p:pic>
        <p:nvPicPr>
          <p:cNvPr id="4" name="Immagine 3" descr="Immagine che contiene scuro, silhouette, notte, grotta&#10;&#10;Descrizione generata automaticamente">
            <a:extLst>
              <a:ext uri="{FF2B5EF4-FFF2-40B4-BE49-F238E27FC236}">
                <a16:creationId xmlns:a16="http://schemas.microsoft.com/office/drawing/2014/main" id="{FBD34A26-7BA3-43E1-B279-62285625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6036" y="2946399"/>
            <a:ext cx="1023278" cy="18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 The Flag</a:t>
            </a:r>
            <a:endParaRPr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38F99D-737D-44D0-B74D-709D320B98EA}"/>
              </a:ext>
            </a:extLst>
          </p:cNvPr>
          <p:cNvSpPr txBox="1"/>
          <p:nvPr/>
        </p:nvSpPr>
        <p:spPr>
          <a:xfrm>
            <a:off x="1193006" y="992981"/>
            <a:ext cx="743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043B9-D828-45A8-AF41-5F63EBFA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2269224-9F1C-438B-9121-67434326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38" y="1614267"/>
            <a:ext cx="2071684" cy="230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3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C1035D67-3444-4574-A811-E74AE1DA6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34343"/>
                </a:solidFill>
                <a:effectLst/>
                <a:latin typeface="Exo 2"/>
                <a:ea typeface="Exo 2"/>
                <a:cs typeface="Exo 2"/>
              </a:rPr>
              <a:t>La vulnerability in Level16</a:t>
            </a:r>
            <a:br>
              <a:rPr lang="it-IT" dirty="0">
                <a:effectLst/>
              </a:rPr>
            </a:b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743CBB8-BA98-4632-A92E-92CCE7467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600" dirty="0"/>
              <a:t>La </a:t>
            </a:r>
            <a:r>
              <a:rPr lang="it-IT" sz="1600" dirty="0">
                <a:solidFill>
                  <a:srgbClr val="FF0000"/>
                </a:solidFill>
              </a:rPr>
              <a:t>vulnerabilità</a:t>
            </a:r>
            <a:r>
              <a:rPr lang="it-IT" sz="1600" dirty="0"/>
              <a:t> appena vista si verifica solo se </a:t>
            </a:r>
            <a:r>
              <a:rPr lang="it-IT" sz="1600" dirty="0">
                <a:solidFill>
                  <a:srgbClr val="FF0000"/>
                </a:solidFill>
              </a:rPr>
              <a:t>diverse</a:t>
            </a:r>
            <a:r>
              <a:rPr lang="it-IT" sz="1600" dirty="0"/>
              <a:t> debolezze sono presenti e sfruttate contemporaneamente</a:t>
            </a:r>
          </a:p>
          <a:p>
            <a:pPr marL="920750" lvl="1" indent="-285750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Quali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sono 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debolezze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?</a:t>
            </a:r>
            <a:endParaRPr lang="it-IT" sz="1600" dirty="0">
              <a:cs typeface="Roboto Condensed Light" panose="02000000000000000000" pitchFamily="2" charset="0"/>
            </a:endParaRPr>
          </a:p>
          <a:p>
            <a:pPr marL="9207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CWE ID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hanno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?</a:t>
            </a:r>
            <a:endParaRPr lang="it-IT" sz="1600" dirty="0">
              <a:effectLst/>
            </a:endParaRPr>
          </a:p>
          <a:p>
            <a:pPr marL="1778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744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064C7B43-980C-4EC3-91F1-8FE09A779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Il Web server </a:t>
            </a:r>
            <a:r>
              <a:rPr lang="it-IT" sz="1600" dirty="0" err="1"/>
              <a:t>thttpd</a:t>
            </a:r>
            <a:r>
              <a:rPr lang="it-IT" sz="1600" dirty="0"/>
              <a:t> esegue con privilegi di esecuzione ingiustamente elevati.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Quelli dell’utente “privilegiato” flag16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CWE di riferimento: </a:t>
            </a:r>
            <a:r>
              <a:rPr lang="it-IT" sz="1600" b="1" i="0" dirty="0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CWE-250 </a:t>
            </a:r>
            <a:r>
              <a:rPr lang="it-IT" sz="1600" b="1" i="0" dirty="0" err="1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Execution</a:t>
            </a:r>
            <a:r>
              <a:rPr lang="it-IT" sz="1600" b="1" i="0" dirty="0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with </a:t>
            </a:r>
            <a:r>
              <a:rPr lang="it-IT" sz="1600" b="1" i="0" dirty="0" err="1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Unnecessary</a:t>
            </a:r>
            <a:r>
              <a:rPr lang="it-IT" sz="1600" b="1" i="0" dirty="0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600" b="1" i="0" dirty="0" err="1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Privileges</a:t>
            </a: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it-IT" sz="1600" b="0" i="1" u="sng" dirty="0">
                <a:solidFill>
                  <a:srgbClr val="00B0F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https://cwe.mitre.org/data/definitions/250.html</a:t>
            </a:r>
            <a:r>
              <a:rPr lang="it-IT" sz="1600" b="0" i="1" dirty="0">
                <a:solidFill>
                  <a:srgbClr val="00B0F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endParaRPr lang="it-IT" sz="1800" dirty="0">
              <a:solidFill>
                <a:srgbClr val="00B0F0"/>
              </a:solidFill>
              <a:effectLst/>
            </a:endParaRPr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02E5AFD-C10E-48FB-9C70-D04248680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344685"/>
            <a:ext cx="5214300" cy="946200"/>
          </a:xfrm>
        </p:spPr>
        <p:txBody>
          <a:bodyPr/>
          <a:lstStyle/>
          <a:p>
            <a:r>
              <a:rPr lang="it-IT" dirty="0"/>
              <a:t>Debolezza #1</a:t>
            </a:r>
          </a:p>
        </p:txBody>
      </p:sp>
    </p:spTree>
    <p:extLst>
      <p:ext uri="{BB962C8B-B14F-4D97-AF65-F5344CB8AC3E}">
        <p14:creationId xmlns:p14="http://schemas.microsoft.com/office/powerpoint/2010/main" val="41088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La directory </a:t>
            </a:r>
            <a:r>
              <a:rPr lang="it-IT" sz="1400" dirty="0">
                <a:solidFill>
                  <a:srgbClr val="FF0000"/>
                </a:solidFill>
              </a:rPr>
              <a:t>/home/level16 </a:t>
            </a:r>
            <a:r>
              <a:rPr lang="it-IT" sz="1400" dirty="0"/>
              <a:t>non sembra contenere materiale interessante.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La directory </a:t>
            </a:r>
            <a:r>
              <a:rPr lang="it-IT" sz="1400" dirty="0">
                <a:solidFill>
                  <a:srgbClr val="FF0000"/>
                </a:solidFill>
              </a:rPr>
              <a:t>/home/flag16 </a:t>
            </a:r>
            <a:r>
              <a:rPr lang="it-IT" sz="1400" dirty="0"/>
              <a:t>contiene file di configurazione di BASH e altri 3 file:</a:t>
            </a:r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rgbClr val="434343"/>
                </a:solidFill>
              </a:rPr>
              <a:t>index.cgi</a:t>
            </a:r>
            <a:endParaRPr lang="it-IT" sz="1400" b="1" dirty="0">
              <a:solidFill>
                <a:srgbClr val="434343"/>
              </a:solidFill>
            </a:endParaRPr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rgbClr val="434343"/>
                </a:solidFill>
              </a:rPr>
              <a:t>thhttpd.conf</a:t>
            </a:r>
            <a:endParaRPr lang="it-IT" sz="1400" b="1" dirty="0">
              <a:solidFill>
                <a:srgbClr val="434343"/>
              </a:solidFill>
            </a:endParaRPr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434343"/>
                </a:solidFill>
              </a:rPr>
              <a:t>userdb.txt</a:t>
            </a:r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Analisi directory accessibili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8CB322-BFB0-47FA-98A8-9CD3BE89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25" y="2989561"/>
            <a:ext cx="5241538" cy="12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94B85F-1257-447A-BCB2-4A2C395B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650" y="816450"/>
            <a:ext cx="6919200" cy="3510600"/>
          </a:xfrm>
        </p:spPr>
        <p:txBody>
          <a:bodyPr/>
          <a:lstStyle/>
          <a:p>
            <a:pPr marL="457200" marR="0" indent="-3017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 pitchFamily="2" charset="0"/>
              <a:buChar char="●"/>
            </a:pP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Possono essere sfruttati scoperti, nuovi punti deboli, perché esecuzione con privilegi aggiuntivi, come root o administrator, può disabilitare i normali controlli di sicurezza eseguiti dal sistema operativo o </a:t>
            </a:r>
            <a:r>
              <a:rPr lang="it-IT" sz="1600" b="0" i="0" dirty="0" err="1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dell’environment</a:t>
            </a: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  <a:endParaRPr lang="it-IT" sz="1600" dirty="0">
              <a:cs typeface="Roboto Condensed Light" panose="02000000000000000000" pitchFamily="2" charset="0"/>
            </a:endParaRPr>
          </a:p>
          <a:p>
            <a:pPr marL="155448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endParaRPr lang="it-IT" sz="1600" b="0" i="0" dirty="0">
              <a:solidFill>
                <a:srgbClr val="434343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57200" marR="0" indent="-3017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 pitchFamily="2" charset="0"/>
              <a:buChar char="●"/>
            </a:pP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Utilizzi:</a:t>
            </a:r>
            <a:endParaRPr lang="it-IT" sz="2000" dirty="0">
              <a:effectLst/>
            </a:endParaRPr>
          </a:p>
          <a:p>
            <a:pPr marL="861822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Eseguire codice o comandi non autorizzati; DoS; crash, exit o </a:t>
            </a:r>
            <a:r>
              <a:rPr lang="it-IT" sz="1600" b="0" i="0" dirty="0" err="1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restart</a:t>
            </a:r>
            <a:r>
              <a:rPr lang="it-IT" sz="1600" b="0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;</a:t>
            </a:r>
          </a:p>
          <a:p>
            <a:pPr marL="861822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434343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04622" indent="-285750">
              <a:buFont typeface="Arial" panose="020B0604020202020204" pitchFamily="34" charset="0"/>
              <a:buChar char="•"/>
            </a:pPr>
            <a:r>
              <a:rPr lang="it-IT" sz="1800" b="1" i="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Potenziali mitigazioni</a:t>
            </a:r>
          </a:p>
          <a:p>
            <a:pPr marL="576072" lvl="1" indent="0">
              <a:spcBef>
                <a:spcPts val="0"/>
              </a:spcBef>
              <a:buNone/>
            </a:pPr>
            <a:endParaRPr lang="it-IT" sz="1600" dirty="0">
              <a:solidFill>
                <a:srgbClr val="434343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576072" lvl="1" indent="0">
              <a:spcBef>
                <a:spcPts val="0"/>
              </a:spcBef>
              <a:buNone/>
            </a:pPr>
            <a:endParaRPr lang="it-IT" sz="2000" dirty="0">
              <a:effectLst/>
            </a:endParaRPr>
          </a:p>
          <a:p>
            <a:pPr marL="152400" indent="0" algn="l">
              <a:buNone/>
            </a:pPr>
            <a:endParaRPr lang="it-IT" sz="15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292806B-8E91-462F-9700-51F8C975D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15600"/>
            <a:ext cx="5214300" cy="946200"/>
          </a:xfrm>
        </p:spPr>
        <p:txBody>
          <a:bodyPr/>
          <a:lstStyle/>
          <a:p>
            <a:r>
              <a:rPr lang="it-IT" dirty="0"/>
              <a:t>CWE-250 Esecuzione con privilegi non necessari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E459AE-98B9-48E5-B738-FE79A201E979}"/>
              </a:ext>
            </a:extLst>
          </p:cNvPr>
          <p:cNvSpPr txBox="1"/>
          <p:nvPr/>
        </p:nvSpPr>
        <p:spPr>
          <a:xfrm>
            <a:off x="398928" y="3120658"/>
            <a:ext cx="3656262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872">
              <a:lnSpc>
                <a:spcPct val="115000"/>
              </a:lnSpc>
              <a:buClr>
                <a:srgbClr val="434343"/>
              </a:buClr>
              <a:buSzPts val="800"/>
            </a:pPr>
            <a:r>
              <a:rPr lang="it-IT" sz="1600" dirty="0">
                <a:solidFill>
                  <a:srgbClr val="FF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Strategy: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Rafforzamento dell’ambiente: eseguire codice usando privilegi più bassi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Separazione dei privilegi, isolando il codice privilegiato da altro codice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Riduzione della superficie di attacco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CBE553-A37E-4F26-9A62-29DCCE38B75C}"/>
              </a:ext>
            </a:extLst>
          </p:cNvPr>
          <p:cNvSpPr txBox="1"/>
          <p:nvPr/>
        </p:nvSpPr>
        <p:spPr>
          <a:xfrm>
            <a:off x="4133588" y="3120658"/>
            <a:ext cx="3656262" cy="148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872">
              <a:lnSpc>
                <a:spcPct val="115000"/>
              </a:lnSpc>
              <a:buClr>
                <a:srgbClr val="434343"/>
              </a:buClr>
              <a:buSzPts val="800"/>
            </a:pPr>
            <a:r>
              <a:rPr lang="it-IT" sz="1600" dirty="0">
                <a:solidFill>
                  <a:srgbClr val="FF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Implementation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Convalida dell’input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Controllo dell’avvenuta abbassamento dei privilegi</a:t>
            </a:r>
          </a:p>
          <a:p>
            <a:pPr marL="404622" indent="-285750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sym typeface="Roboto Condensed Light"/>
              </a:rPr>
              <a:t>Livelli di accesso minimo</a:t>
            </a:r>
          </a:p>
        </p:txBody>
      </p:sp>
    </p:spTree>
    <p:extLst>
      <p:ext uri="{BB962C8B-B14F-4D97-AF65-F5344CB8AC3E}">
        <p14:creationId xmlns:p14="http://schemas.microsoft.com/office/powerpoint/2010/main" val="19304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643B8583-D889-4175-A818-982EB778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186" y="997243"/>
            <a:ext cx="6919200" cy="3510600"/>
          </a:xfrm>
        </p:spPr>
        <p:txBody>
          <a:bodyPr/>
          <a:lstStyle/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800" dirty="0"/>
              <a:t>Se un’applicazione Web che esegue comandi </a:t>
            </a:r>
            <a:r>
              <a:rPr lang="it-IT" sz="1800" dirty="0">
                <a:solidFill>
                  <a:srgbClr val="FF0000"/>
                </a:solidFill>
              </a:rPr>
              <a:t>non neutralizza </a:t>
            </a:r>
            <a:br>
              <a:rPr lang="it-IT" sz="1800" dirty="0">
                <a:solidFill>
                  <a:srgbClr val="FF0000"/>
                </a:solidFill>
              </a:rPr>
            </a:br>
            <a:r>
              <a:rPr lang="it-IT" sz="1800" dirty="0">
                <a:solidFill>
                  <a:srgbClr val="FF0000"/>
                </a:solidFill>
              </a:rPr>
              <a:t>i “caratteri speciali”</a:t>
            </a:r>
            <a:r>
              <a:rPr lang="it-IT" sz="1800" dirty="0"/>
              <a:t> è possibile iniettare nuovi caratteri in cascata ai precedenti.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en-US" sz="1800" dirty="0"/>
              <a:t>CWE di </a:t>
            </a:r>
            <a:r>
              <a:rPr lang="en-US" sz="1800" dirty="0" err="1"/>
              <a:t>riferimento</a:t>
            </a:r>
            <a:r>
              <a:rPr lang="en-US" sz="1800" b="1" dirty="0"/>
              <a:t>: CWE-78 Improper Neutralization of Special Elements used in an OS Command (’OS Command Injection')</a:t>
            </a:r>
            <a:r>
              <a:rPr lang="en-US" sz="1800" dirty="0"/>
              <a:t> </a:t>
            </a:r>
            <a:r>
              <a:rPr lang="en-US" sz="1800" b="0" i="1" u="sng" dirty="0">
                <a:solidFill>
                  <a:srgbClr val="00B0F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https://cwe.mitre.org/data/definitions/78.html</a:t>
            </a:r>
            <a:r>
              <a:rPr lang="en-US" sz="1800" b="0" i="0" dirty="0">
                <a:solidFill>
                  <a:srgbClr val="00B0F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endParaRPr lang="it-IT" sz="1800" dirty="0">
              <a:solidFill>
                <a:srgbClr val="00B0F0"/>
              </a:solidFill>
              <a:effectLst/>
            </a:endParaRPr>
          </a:p>
          <a:p>
            <a:pPr marL="0" indent="0">
              <a:buNone/>
            </a:pPr>
            <a:br>
              <a:rPr lang="it-IT" sz="1800" b="1" i="0" dirty="0">
                <a:solidFill>
                  <a:srgbClr val="434343"/>
                </a:solidFill>
                <a:effectLst/>
                <a:latin typeface="Exo 2"/>
                <a:ea typeface="Exo 2"/>
                <a:cs typeface="Exo 2"/>
              </a:rPr>
            </a:br>
            <a:endParaRPr lang="en-US" sz="2100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A07D503-E77F-4203-9CCB-EECCC298E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DEBOLEZZA #2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595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98CF0E2-3293-4DC3-BDDA-DE98F9254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93" y="824592"/>
            <a:ext cx="6919200" cy="3804557"/>
          </a:xfrm>
        </p:spPr>
        <p:txBody>
          <a:bodyPr/>
          <a:lstStyle/>
          <a:p>
            <a:pPr marL="177800" indent="0">
              <a:buNone/>
            </a:pPr>
            <a:endParaRPr lang="it-IT" sz="14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600" dirty="0"/>
              <a:t>Permette di eseguire comandi imprevisti direttamente sul Sistema operativo. Se la debolezza si verifica in un programma privilegiato, potrebbe consentire all’attaccante di specificare comandi che normalmente non sarebbero accessibili.</a:t>
            </a:r>
          </a:p>
          <a:p>
            <a:pPr marL="177800" indent="0">
              <a:buNone/>
            </a:pPr>
            <a:endParaRPr lang="it-IT" sz="1600" dirty="0"/>
          </a:p>
          <a:p>
            <a:pPr marL="177800" indent="0">
              <a:buNone/>
            </a:pPr>
            <a:r>
              <a:rPr lang="it-IT" sz="1600" dirty="0"/>
              <a:t>	1. Applicazione utilizza input esterni come argomento (</a:t>
            </a:r>
            <a:r>
              <a:rPr lang="it-IT" sz="1600" dirty="0" err="1"/>
              <a:t>nslookup</a:t>
            </a:r>
            <a:r>
              <a:rPr lang="it-IT" sz="1600" dirty="0"/>
              <a:t>)</a:t>
            </a:r>
          </a:p>
          <a:p>
            <a:pPr marL="177800" indent="0">
              <a:buNone/>
            </a:pPr>
            <a:r>
              <a:rPr lang="it-IT" sz="1600" dirty="0"/>
              <a:t>	2. Accetta input che reindirizza intero comando al sistema operativo. 		(</a:t>
            </a:r>
            <a:r>
              <a:rPr lang="it-IT" sz="1600" dirty="0" err="1"/>
              <a:t>exec</a:t>
            </a:r>
            <a:r>
              <a:rPr lang="it-IT" sz="1600" dirty="0"/>
              <a:t>[</a:t>
            </a:r>
            <a:r>
              <a:rPr lang="it-IT" sz="1600" dirty="0" err="1"/>
              <a:t>Command</a:t>
            </a:r>
            <a:r>
              <a:rPr lang="it-IT" sz="1600" dirty="0"/>
              <a:t>])</a:t>
            </a:r>
          </a:p>
          <a:p>
            <a:endParaRPr lang="it-IT" sz="1600" dirty="0"/>
          </a:p>
          <a:p>
            <a:pPr marL="177800" indent="0">
              <a:buNone/>
            </a:pPr>
            <a:r>
              <a:rPr lang="it-IT" sz="1600" b="1" dirty="0"/>
              <a:t>Utilizzi</a:t>
            </a:r>
            <a:r>
              <a:rPr lang="it-IT" sz="1600" dirty="0"/>
              <a:t>: 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600" dirty="0"/>
              <a:t>Esecuzione di codice o comandi non autorizzati; DoS: crash, exit o reboot; </a:t>
            </a:r>
            <a:r>
              <a:rPr lang="it-IT" sz="1600" dirty="0" err="1"/>
              <a:t>read</a:t>
            </a:r>
            <a:r>
              <a:rPr lang="it-IT" sz="1600" dirty="0"/>
              <a:t> e </a:t>
            </a:r>
            <a:r>
              <a:rPr lang="it-IT" sz="1600" dirty="0" err="1"/>
              <a:t>write</a:t>
            </a:r>
            <a:r>
              <a:rPr lang="it-IT" sz="1600" dirty="0"/>
              <a:t> di dati; </a:t>
            </a:r>
            <a:r>
              <a:rPr lang="it-IT" sz="1600" dirty="0" err="1"/>
              <a:t>hide</a:t>
            </a:r>
            <a:r>
              <a:rPr lang="it-IT" sz="1600" dirty="0"/>
              <a:t> di attività</a:t>
            </a:r>
          </a:p>
          <a:p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E0FDA9E-9F1B-4EF1-9927-A9F1ACFE1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95" y="0"/>
            <a:ext cx="6976610" cy="1028700"/>
          </a:xfrm>
        </p:spPr>
        <p:txBody>
          <a:bodyPr/>
          <a:lstStyle/>
          <a:p>
            <a:r>
              <a:rPr lang="it-IT" dirty="0"/>
              <a:t>CWE-78: Neutralizzazione impropria di elementi speciali utilizzati in un commando OS </a:t>
            </a:r>
          </a:p>
        </p:txBody>
      </p:sp>
    </p:spTree>
    <p:extLst>
      <p:ext uri="{BB962C8B-B14F-4D97-AF65-F5344CB8AC3E}">
        <p14:creationId xmlns:p14="http://schemas.microsoft.com/office/powerpoint/2010/main" val="20941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94B85F-1257-447A-BCB2-4A2C395B4EB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 flipH="1">
            <a:off x="0" y="1298972"/>
            <a:ext cx="8676085" cy="1914525"/>
          </a:xfrm>
        </p:spPr>
        <p:txBody>
          <a:bodyPr/>
          <a:lstStyle/>
          <a:p>
            <a:pPr marL="114300" indent="0">
              <a:buNone/>
            </a:pPr>
            <a:endParaRPr lang="it-IT" sz="1500" dirty="0"/>
          </a:p>
          <a:p>
            <a:pPr algn="l"/>
            <a:r>
              <a:rPr lang="it-IT" sz="1500" dirty="0"/>
              <a:t>Potenziali mitigazioni</a:t>
            </a:r>
          </a:p>
          <a:p>
            <a:pPr marL="114300" indent="0">
              <a:buNone/>
            </a:pPr>
            <a:endParaRPr lang="it-IT" sz="15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ABDA19-F0E1-4FDA-80CC-7E6989403F15}"/>
              </a:ext>
            </a:extLst>
          </p:cNvPr>
          <p:cNvSpPr txBox="1"/>
          <p:nvPr/>
        </p:nvSpPr>
        <p:spPr>
          <a:xfrm>
            <a:off x="4572000" y="2256234"/>
            <a:ext cx="4572000" cy="1940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/>
            <a:r>
              <a:rPr lang="it-IT" sz="1800" dirty="0">
                <a:solidFill>
                  <a:srgbClr val="FF0000"/>
                </a:solidFill>
              </a:rPr>
              <a:t>Implementation</a:t>
            </a:r>
            <a:r>
              <a:rPr lang="it-IT" sz="1600" dirty="0">
                <a:solidFill>
                  <a:srgbClr val="FF0000"/>
                </a:solidFill>
              </a:rPr>
              <a:t>: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800" dirty="0">
                <a:latin typeface="Roboto Condensed Light"/>
                <a:ea typeface="Roboto Condensed Light"/>
              </a:rPr>
              <a:t>Output Encoding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800" dirty="0">
                <a:latin typeface="Roboto Condensed Light"/>
                <a:ea typeface="Roboto Condensed Light"/>
              </a:rPr>
              <a:t>Argomenti all’interno di un file di input o input standard, in alternativa alla riga di comando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800" dirty="0" err="1">
                <a:latin typeface="Roboto Condensed Light"/>
                <a:ea typeface="Roboto Condensed Light"/>
              </a:rPr>
              <a:t>parameterization</a:t>
            </a:r>
            <a:endParaRPr lang="it-IT" sz="1800" dirty="0">
              <a:latin typeface="Roboto Condensed Light"/>
              <a:ea typeface="Roboto Condensed Light"/>
            </a:endParaRP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800" dirty="0">
                <a:latin typeface="Roboto Condensed Light"/>
                <a:ea typeface="Roboto Condensed Light"/>
              </a:rPr>
              <a:t>Input </a:t>
            </a:r>
            <a:r>
              <a:rPr lang="it-IT" sz="1800" dirty="0" err="1">
                <a:latin typeface="Roboto Condensed Light"/>
                <a:ea typeface="Roboto Condensed Light"/>
              </a:rPr>
              <a:t>Validation</a:t>
            </a:r>
            <a:endParaRPr lang="it-IT" sz="1800" dirty="0">
              <a:latin typeface="Roboto Condensed Light"/>
              <a:ea typeface="Roboto Condensed 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E1AF3-11E6-4CFB-832C-2F0E5B75D852}"/>
              </a:ext>
            </a:extLst>
          </p:cNvPr>
          <p:cNvSpPr txBox="1"/>
          <p:nvPr/>
        </p:nvSpPr>
        <p:spPr>
          <a:xfrm>
            <a:off x="0" y="2256235"/>
            <a:ext cx="4572000" cy="228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5000"/>
              </a:lnSpc>
              <a:buClr>
                <a:srgbClr val="434343"/>
              </a:buClr>
              <a:buSzPts val="800"/>
            </a:pPr>
            <a:r>
              <a:rPr lang="it-IT" sz="1600" dirty="0">
                <a:solidFill>
                  <a:srgbClr val="FF0000"/>
                </a:solidFill>
                <a:sym typeface="Roboto Condensed Light"/>
              </a:rPr>
              <a:t>Strategy</a:t>
            </a:r>
            <a:r>
              <a:rPr lang="it-IT" sz="1600" dirty="0">
                <a:solidFill>
                  <a:srgbClr val="FF0000"/>
                </a:solidFill>
                <a:latin typeface="Roboto Condensed Light"/>
                <a:ea typeface="Roboto Condensed Light"/>
                <a:sym typeface="Roboto Condensed Light"/>
              </a:rPr>
              <a:t>: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Sandbox o </a:t>
            </a:r>
            <a:r>
              <a:rPr lang="it-IT" sz="1600" dirty="0" err="1">
                <a:latin typeface="Roboto Condensed Light"/>
                <a:ea typeface="Roboto Condensed Light"/>
                <a:sym typeface="Roboto Condensed Light"/>
              </a:rPr>
              <a:t>Jail</a:t>
            </a: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: imporre limiti rigorosi tra processo e sistema operativo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Riduzione della superficie di attacco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Duplicazione controlli di sicurezza sia lato client che lato server.</a:t>
            </a:r>
          </a:p>
          <a:p>
            <a:pPr marL="371475" indent="-257175">
              <a:lnSpc>
                <a:spcPct val="115000"/>
              </a:lnSpc>
              <a:buClr>
                <a:srgbClr val="434343"/>
              </a:buClr>
              <a:buSzPts val="800"/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Utilizzo di </a:t>
            </a:r>
            <a:r>
              <a:rPr lang="it-IT" sz="1600" dirty="0" err="1">
                <a:latin typeface="Roboto Condensed Light"/>
                <a:ea typeface="Roboto Condensed Light"/>
                <a:sym typeface="Roboto Condensed Light"/>
              </a:rPr>
              <a:t>Librerias</a:t>
            </a:r>
            <a:r>
              <a:rPr lang="it-IT" sz="1600" dirty="0">
                <a:latin typeface="Roboto Condensed Light"/>
                <a:ea typeface="Roboto Condensed Light"/>
                <a:sym typeface="Roboto Condensed Light"/>
              </a:rPr>
              <a:t> o Framework controllate</a:t>
            </a:r>
          </a:p>
          <a:p>
            <a:pPr marL="114300"/>
            <a:endParaRPr lang="it-IT" sz="135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56A61B6-8D1E-4146-A492-F698F8A7C164}"/>
              </a:ext>
            </a:extLst>
          </p:cNvPr>
          <p:cNvSpPr txBox="1">
            <a:spLocks/>
          </p:cNvSpPr>
          <p:nvPr/>
        </p:nvSpPr>
        <p:spPr>
          <a:xfrm>
            <a:off x="1757999" y="130862"/>
            <a:ext cx="629904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32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2400" dirty="0"/>
              <a:t>CWE-78: </a:t>
            </a:r>
            <a:r>
              <a:rPr lang="en-US" sz="2400" dirty="0" err="1"/>
              <a:t>Neutralizzazione</a:t>
            </a:r>
            <a:r>
              <a:rPr lang="en-US" sz="2400" dirty="0"/>
              <a:t> </a:t>
            </a:r>
            <a:r>
              <a:rPr lang="en-US" sz="2400" dirty="0" err="1"/>
              <a:t>impropria</a:t>
            </a:r>
            <a:r>
              <a:rPr lang="en-US" sz="2400" dirty="0"/>
              <a:t> di </a:t>
            </a:r>
            <a:r>
              <a:rPr lang="en-US" sz="2400" dirty="0" err="1"/>
              <a:t>elementi</a:t>
            </a:r>
            <a:r>
              <a:rPr lang="en-US" sz="2400" dirty="0"/>
              <a:t> </a:t>
            </a:r>
            <a:r>
              <a:rPr lang="en-US" sz="2400" dirty="0" err="1"/>
              <a:t>speciali</a:t>
            </a:r>
            <a:r>
              <a:rPr lang="en-US" sz="2400" dirty="0"/>
              <a:t> </a:t>
            </a:r>
            <a:r>
              <a:rPr lang="en-US" sz="2400" dirty="0" err="1"/>
              <a:t>utilizzati</a:t>
            </a:r>
            <a:r>
              <a:rPr lang="en-US" sz="2400" dirty="0"/>
              <a:t> in un commando OS 	(“</a:t>
            </a:r>
            <a:r>
              <a:rPr lang="en-US" sz="2400" dirty="0" err="1"/>
              <a:t>Iniezione</a:t>
            </a:r>
            <a:r>
              <a:rPr lang="en-US" sz="2400" dirty="0"/>
              <a:t> di </a:t>
            </a:r>
            <a:r>
              <a:rPr lang="en-US" sz="2400" dirty="0" err="1"/>
              <a:t>comandi</a:t>
            </a:r>
            <a:r>
              <a:rPr lang="en-US" sz="2400" dirty="0"/>
              <a:t> OS”)</a:t>
            </a:r>
          </a:p>
        </p:txBody>
      </p:sp>
    </p:spTree>
    <p:extLst>
      <p:ext uri="{BB962C8B-B14F-4D97-AF65-F5344CB8AC3E}">
        <p14:creationId xmlns:p14="http://schemas.microsoft.com/office/powerpoint/2010/main" val="7787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Mitigazione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470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8887010-C023-47A7-A70B-16E840859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434343"/>
                </a:solidFill>
              </a:rPr>
              <a:t>Possiamo </a:t>
            </a:r>
            <a:r>
              <a:rPr lang="it-IT" sz="1500" dirty="0">
                <a:solidFill>
                  <a:srgbClr val="00B0F0"/>
                </a:solidFill>
              </a:rPr>
              <a:t>riconfigurare </a:t>
            </a:r>
            <a:r>
              <a:rPr lang="it-IT" sz="1500" dirty="0" err="1">
                <a:solidFill>
                  <a:srgbClr val="434343"/>
                </a:solidFill>
              </a:rPr>
              <a:t>thttpd</a:t>
            </a:r>
            <a:r>
              <a:rPr lang="it-IT" sz="1500" dirty="0">
                <a:solidFill>
                  <a:srgbClr val="434343"/>
                </a:solidFill>
              </a:rPr>
              <a:t> in modo che esegua con privilegi di un utente inferiore. </a:t>
            </a:r>
          </a:p>
          <a:p>
            <a:pPr marL="920750" lvl="1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434343"/>
                </a:solidFill>
              </a:rPr>
              <a:t>Ad esempio </a:t>
            </a:r>
            <a:r>
              <a:rPr lang="it-IT" sz="1500" b="1" dirty="0">
                <a:solidFill>
                  <a:srgbClr val="434343"/>
                </a:solidFill>
              </a:rPr>
              <a:t>level16</a:t>
            </a:r>
            <a:r>
              <a:rPr lang="it-IT" sz="1500" dirty="0">
                <a:solidFill>
                  <a:srgbClr val="434343"/>
                </a:solidFill>
              </a:rPr>
              <a:t> piuttosto che </a:t>
            </a:r>
            <a:r>
              <a:rPr lang="it-IT" sz="1500" b="1" dirty="0">
                <a:solidFill>
                  <a:srgbClr val="434343"/>
                </a:solidFill>
              </a:rPr>
              <a:t>flag16</a:t>
            </a:r>
          </a:p>
          <a:p>
            <a:endParaRPr lang="it-IT" sz="1500" dirty="0">
              <a:solidFill>
                <a:srgbClr val="434343"/>
              </a:solidFill>
            </a:endParaRP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434343"/>
                </a:solidFill>
              </a:rPr>
              <a:t>Innanzitutto, verifichiamo che il file /home/flag16/</a:t>
            </a:r>
            <a:r>
              <a:rPr lang="it-IT" sz="1500" dirty="0" err="1">
                <a:solidFill>
                  <a:srgbClr val="434343"/>
                </a:solidFill>
              </a:rPr>
              <a:t>thttpd.conf</a:t>
            </a:r>
            <a:r>
              <a:rPr lang="it-IT" sz="1500" dirty="0">
                <a:solidFill>
                  <a:srgbClr val="434343"/>
                </a:solidFill>
              </a:rPr>
              <a:t> sia quello effettivamente usato dal server Web.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br>
              <a:rPr lang="it-IT" sz="1800" b="0" i="0" dirty="0">
                <a:solidFill>
                  <a:srgbClr val="43434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Exo 2"/>
              </a:rPr>
            </a:br>
            <a:br>
              <a:rPr lang="it-IT" sz="1800" b="1" i="0" dirty="0">
                <a:solidFill>
                  <a:srgbClr val="FFFFFF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</a:b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63D9DEC7-8AC7-4662-BE82-C806D991A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MITIGAZIONE #1</a:t>
            </a:r>
            <a:br>
              <a:rPr lang="it-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F4421E-FDF8-961F-D666-96BBEC59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50" y="3176180"/>
            <a:ext cx="6435700" cy="12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F816E989-8BDF-41A3-959E-7E97514F5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4" y="943784"/>
            <a:ext cx="6919200" cy="3510600"/>
          </a:xfrm>
        </p:spPr>
        <p:txBody>
          <a:bodyPr/>
          <a:lstStyle/>
          <a:p>
            <a:pPr marL="4000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400" dirty="0"/>
              <a:t>Creiamo una nuova configurazione nella home directory dell’utente level16</a:t>
            </a:r>
          </a:p>
          <a:p>
            <a:pPr marL="114300" indent="0">
              <a:buNone/>
            </a:pPr>
            <a:r>
              <a:rPr lang="it-IT" sz="1400" dirty="0"/>
              <a:t>	Diventiamo </a:t>
            </a:r>
            <a:r>
              <a:rPr lang="it-IT" sz="1400" b="1" dirty="0"/>
              <a:t>root</a:t>
            </a:r>
            <a:r>
              <a:rPr lang="it-IT" sz="1400" dirty="0"/>
              <a:t> tramite l’utente </a:t>
            </a:r>
            <a:r>
              <a:rPr lang="it-IT" sz="1400" b="1" dirty="0"/>
              <a:t>nebula</a:t>
            </a:r>
          </a:p>
          <a:p>
            <a:pPr marL="114300" indent="0">
              <a:buNone/>
            </a:pPr>
            <a:endParaRPr lang="it-IT" sz="14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400" dirty="0"/>
              <a:t>Copiamo /home/flag16/</a:t>
            </a:r>
            <a:r>
              <a:rPr lang="it-IT" sz="1400" dirty="0" err="1"/>
              <a:t>thttpd.conf</a:t>
            </a:r>
            <a:r>
              <a:rPr lang="it-IT" sz="1400" dirty="0"/>
              <a:t> nella home directory di level16</a:t>
            </a:r>
            <a:endParaRPr lang="it-IT" sz="1400" dirty="0">
              <a:effectLst/>
            </a:endParaRPr>
          </a:p>
          <a:p>
            <a:pPr marL="612648" lvl="1" indent="0">
              <a:spcBef>
                <a:spcPts val="0"/>
              </a:spcBef>
              <a:buNone/>
            </a:pPr>
            <a:r>
              <a:rPr lang="en-US" sz="140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cp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/home/flag16/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thttpd.conf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/home/level16 </a:t>
            </a:r>
          </a:p>
          <a:p>
            <a:pPr marL="155448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434343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41198" marR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Aggiorniamo</a:t>
            </a:r>
            <a:r>
              <a:rPr lang="en-US" sz="140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</a:t>
            </a:r>
            <a:r>
              <a:rPr lang="en-US" sz="140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permessi</a:t>
            </a:r>
            <a:r>
              <a:rPr lang="en-US" sz="1400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del file</a:t>
            </a:r>
            <a:endParaRPr lang="it-IT" sz="1400" dirty="0">
              <a:effectLst/>
            </a:endParaRPr>
          </a:p>
          <a:p>
            <a:pPr marL="955548" lvl="1" indent="-342900"/>
            <a:r>
              <a:rPr lang="en-US" sz="1400" i="0" dirty="0" err="1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chown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level16:level16 /home/level16/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thttpd.conf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endParaRPr lang="it-IT" sz="1400" dirty="0">
              <a:solidFill>
                <a:srgbClr val="FF0000"/>
              </a:solidFill>
              <a:cs typeface="Roboto Condensed Light" panose="02000000000000000000" pitchFamily="2" charset="0"/>
            </a:endParaRPr>
          </a:p>
          <a:p>
            <a:pPr marL="955548" lvl="1" indent="-342900"/>
            <a:r>
              <a:rPr lang="en-US" sz="1400" i="0" dirty="0" err="1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chmod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755 /home/level16/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thttpd.conf</a:t>
            </a:r>
            <a:endParaRPr lang="it-IT" sz="1400" dirty="0">
              <a:solidFill>
                <a:srgbClr val="FF0000"/>
              </a:solidFill>
              <a:effectLst/>
            </a:endParaRPr>
          </a:p>
          <a:p>
            <a:pPr marL="114300" indent="0">
              <a:buNone/>
            </a:pPr>
            <a:endParaRPr lang="it-IT" sz="1800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86F402B-E027-4989-A198-7463BB96F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MITIGAZIONE #1</a:t>
            </a:r>
            <a:br>
              <a:rPr lang="it-IT" dirty="0"/>
            </a:b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FBDB59-5683-8F19-AE92-A3B1B405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4267678"/>
            <a:ext cx="5761219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07AA3D-BBA2-4A84-B2C4-C51AE14E0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30" y="1020297"/>
            <a:ext cx="4485342" cy="3510882"/>
          </a:xfrm>
        </p:spPr>
        <p:txBody>
          <a:bodyPr/>
          <a:lstStyle/>
          <a:p>
            <a:pPr algn="l"/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Editiamo il file /home/flag16/</a:t>
            </a:r>
            <a:r>
              <a:rPr lang="it-IT" sz="1600" b="0" dirty="0" err="1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thttpd.conf</a:t>
            </a: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: 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r>
              <a:rPr lang="it-IT" sz="1600" b="0" dirty="0">
                <a:solidFill>
                  <a:srgbClr val="FF0000"/>
                </a:solidFill>
                <a:latin typeface="Roboto Condensed"/>
                <a:ea typeface="Roboto Condensed"/>
                <a:sym typeface="Roboto Condensed"/>
              </a:rPr>
              <a:t>editor /home/level16/</a:t>
            </a:r>
            <a:r>
              <a:rPr lang="it-IT" sz="1600" b="0" dirty="0" err="1">
                <a:solidFill>
                  <a:srgbClr val="FF0000"/>
                </a:solidFill>
                <a:latin typeface="Roboto Condensed"/>
                <a:ea typeface="Roboto Condensed"/>
                <a:sym typeface="Roboto Condensed"/>
              </a:rPr>
              <a:t>thttpd.conf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Impostiamo una porta di ascolto TCP non in uso:</a:t>
            </a:r>
            <a:b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</a:br>
            <a:r>
              <a:rPr lang="it-IT" sz="1600" b="0" dirty="0">
                <a:solidFill>
                  <a:srgbClr val="FF0000"/>
                </a:solidFill>
                <a:latin typeface="Roboto Condensed"/>
                <a:ea typeface="Roboto Condensed"/>
                <a:sym typeface="Roboto Condensed Light"/>
              </a:rPr>
              <a:t>port= 9000 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Impostiamo la directory radice del server: 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r>
              <a:rPr lang="it-IT" sz="1600" b="0" dirty="0">
                <a:solidFill>
                  <a:srgbClr val="FF0000"/>
                </a:solidFill>
                <a:latin typeface="Roboto Condensed"/>
                <a:ea typeface="Roboto Condensed"/>
                <a:sym typeface="Roboto Condensed Light"/>
              </a:rPr>
              <a:t>dir= /home/level16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  <a:t>Impostiamo l’esecuzione come utente level16:</a:t>
            </a:r>
            <a:b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  <a:sym typeface="Roboto Condensed Light"/>
              </a:rPr>
            </a:br>
            <a:r>
              <a:rPr lang="it-IT" sz="1600" b="0" dirty="0">
                <a:solidFill>
                  <a:srgbClr val="FF0000"/>
                </a:solidFill>
                <a:latin typeface="Roboto Condensed"/>
                <a:ea typeface="Roboto Condensed"/>
                <a:sym typeface="Roboto Condensed Light"/>
              </a:rPr>
              <a:t>user=level16</a:t>
            </a:r>
            <a:br>
              <a:rPr lang="it-IT" sz="1875" dirty="0">
                <a:latin typeface="Roboto Condensed"/>
                <a:ea typeface="Roboto Condensed"/>
                <a:sym typeface="Roboto Condensed Light"/>
              </a:rPr>
            </a:br>
            <a:endParaRPr lang="it-IT" sz="1875" dirty="0">
              <a:latin typeface="Roboto Condensed"/>
              <a:ea typeface="Roboto Condensed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28E3980-366C-4AE9-A36E-622EF2EC0C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2771180" y="238125"/>
            <a:ext cx="3601640" cy="753666"/>
          </a:xfrm>
        </p:spPr>
        <p:txBody>
          <a:bodyPr/>
          <a:lstStyle/>
          <a:p>
            <a:r>
              <a:rPr lang="it-IT" sz="3600" dirty="0"/>
              <a:t>MITIGAZIONE #1</a:t>
            </a:r>
            <a:br>
              <a:rPr lang="it-IT" sz="3600" dirty="0"/>
            </a:br>
            <a:endParaRPr lang="it-IT" sz="3600" dirty="0"/>
          </a:p>
        </p:txBody>
      </p:sp>
      <p:pic>
        <p:nvPicPr>
          <p:cNvPr id="5" name="Google Shape;764;p61">
            <a:extLst>
              <a:ext uri="{FF2B5EF4-FFF2-40B4-BE49-F238E27FC236}">
                <a16:creationId xmlns:a16="http://schemas.microsoft.com/office/drawing/2014/main" id="{40F5D324-D110-4A7E-A931-62DD1A7D81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214" b="8593"/>
          <a:stretch/>
        </p:blipFill>
        <p:spPr>
          <a:xfrm>
            <a:off x="4278086" y="991791"/>
            <a:ext cx="4701884" cy="3987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822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1DADE-7493-443C-BD6A-BF8D290C6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" y="1211860"/>
            <a:ext cx="8286750" cy="60319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</a:rPr>
              <a:t>Copiamo /home/flag16/</a:t>
            </a:r>
            <a:r>
              <a:rPr lang="it-IT" sz="1600" b="0" dirty="0" err="1">
                <a:solidFill>
                  <a:srgbClr val="000000"/>
                </a:solidFill>
                <a:latin typeface="Roboto Condensed Light"/>
                <a:ea typeface="Roboto Condensed Light"/>
              </a:rPr>
              <a:t>index.cgi</a:t>
            </a:r>
            <a:r>
              <a:rPr lang="it-IT" sz="1600" b="0" dirty="0">
                <a:solidFill>
                  <a:srgbClr val="000000"/>
                </a:solidFill>
                <a:latin typeface="Roboto Condensed Light"/>
                <a:ea typeface="Roboto Condensed Light"/>
              </a:rPr>
              <a:t> nella home directory di level16: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BE13CC2-CC63-4844-B0F7-B788AEF5758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302905" y="446280"/>
            <a:ext cx="6412470" cy="427500"/>
          </a:xfrm>
        </p:spPr>
        <p:txBody>
          <a:bodyPr/>
          <a:lstStyle/>
          <a:p>
            <a:r>
              <a:rPr lang="it-IT" sz="3600" dirty="0"/>
              <a:t>MITIGAZIONE #1</a:t>
            </a:r>
          </a:p>
        </p:txBody>
      </p:sp>
      <p:sp>
        <p:nvSpPr>
          <p:cNvPr id="5" name="Google Shape;779;p62">
            <a:extLst>
              <a:ext uri="{FF2B5EF4-FFF2-40B4-BE49-F238E27FC236}">
                <a16:creationId xmlns:a16="http://schemas.microsoft.com/office/drawing/2014/main" id="{DA999C0D-CC95-4EBB-8FFA-5E7D890A55CA}"/>
              </a:ext>
            </a:extLst>
          </p:cNvPr>
          <p:cNvSpPr txBox="1"/>
          <p:nvPr/>
        </p:nvSpPr>
        <p:spPr>
          <a:xfrm>
            <a:off x="-190658" y="1758419"/>
            <a:ext cx="6027735" cy="262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s" sz="1800" dirty="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cp /home/flag16/index.cgi /home/level16</a:t>
            </a:r>
            <a:endParaRPr sz="1800" dirty="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lang="it-IT" sz="18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lang="it-IT" sz="18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sz="18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" name="Google Shape;780;p62">
            <a:extLst>
              <a:ext uri="{FF2B5EF4-FFF2-40B4-BE49-F238E27FC236}">
                <a16:creationId xmlns:a16="http://schemas.microsoft.com/office/drawing/2014/main" id="{01D8622E-8711-42D0-B5FA-14381280004C}"/>
              </a:ext>
            </a:extLst>
          </p:cNvPr>
          <p:cNvSpPr txBox="1"/>
          <p:nvPr/>
        </p:nvSpPr>
        <p:spPr>
          <a:xfrm>
            <a:off x="57150" y="2706941"/>
            <a:ext cx="7956675" cy="418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s" sz="1800" dirty="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chown level16:level16 /home/level16/index.cgi </a:t>
            </a:r>
          </a:p>
          <a:p>
            <a:pPr algn="ctr"/>
            <a:r>
              <a:rPr lang="es" sz="1800" dirty="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chmod 0755 /home/level16/index.cgi </a:t>
            </a:r>
            <a:endParaRPr sz="1800" dirty="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sz="900" dirty="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sz="975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" name="Google Shape;781;p62">
            <a:extLst>
              <a:ext uri="{FF2B5EF4-FFF2-40B4-BE49-F238E27FC236}">
                <a16:creationId xmlns:a16="http://schemas.microsoft.com/office/drawing/2014/main" id="{BCA10A0F-6875-496C-BB21-6EBC62CCB51F}"/>
              </a:ext>
            </a:extLst>
          </p:cNvPr>
          <p:cNvSpPr txBox="1"/>
          <p:nvPr/>
        </p:nvSpPr>
        <p:spPr>
          <a:xfrm>
            <a:off x="1474350" y="3983603"/>
            <a:ext cx="8069580" cy="418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s" sz="1800" dirty="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thttpd –C /home/level16/thttpd.conf</a:t>
            </a:r>
            <a:endParaRPr sz="1800" dirty="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sz="18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C429F7-0966-4DE9-933D-84A67CFB14B8}"/>
              </a:ext>
            </a:extLst>
          </p:cNvPr>
          <p:cNvSpPr txBox="1"/>
          <p:nvPr/>
        </p:nvSpPr>
        <p:spPr>
          <a:xfrm>
            <a:off x="1021619" y="2228810"/>
            <a:ext cx="60277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lvl="2" indent="-214313">
              <a:buFont typeface="Wingdings" panose="05000000000000000000" pitchFamily="2" charset="2"/>
              <a:buChar char="Ø"/>
            </a:pPr>
            <a:r>
              <a:rPr lang="it-IT" sz="2100" b="1" dirty="0">
                <a:solidFill>
                  <a:srgbClr val="434343"/>
                </a:solidFill>
                <a:latin typeface="Exo 2"/>
                <a:sym typeface="Exo 2"/>
              </a:rPr>
              <a:t>  </a:t>
            </a:r>
            <a:r>
              <a:rPr lang="it-IT" sz="1600" dirty="0">
                <a:latin typeface="Roboto Condensed Light"/>
                <a:ea typeface="Roboto Condensed Light"/>
                <a:sym typeface="Exo 2"/>
              </a:rPr>
              <a:t>Aggiorniamo i permessi dello script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9A3F2D-453D-419E-B290-3D9C1A80439B}"/>
              </a:ext>
            </a:extLst>
          </p:cNvPr>
          <p:cNvSpPr txBox="1"/>
          <p:nvPr/>
        </p:nvSpPr>
        <p:spPr>
          <a:xfrm>
            <a:off x="2480310" y="3516142"/>
            <a:ext cx="64808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it-IT" sz="2100" b="1" dirty="0">
                <a:solidFill>
                  <a:srgbClr val="434343"/>
                </a:solidFill>
                <a:latin typeface="Exo 2"/>
              </a:rPr>
              <a:t> </a:t>
            </a:r>
            <a:r>
              <a:rPr lang="it-IT" sz="1050" b="1" dirty="0">
                <a:solidFill>
                  <a:srgbClr val="434343"/>
                </a:solidFill>
                <a:latin typeface="Exo 2"/>
              </a:rPr>
              <a:t>  </a:t>
            </a:r>
            <a:r>
              <a:rPr lang="it-IT" sz="1600" dirty="0">
                <a:latin typeface="Roboto Condensed Light"/>
                <a:ea typeface="Roboto Condensed Light"/>
              </a:rPr>
              <a:t>Eseguiamo manualmente una nuova istanza del server Web </a:t>
            </a:r>
            <a:r>
              <a:rPr lang="it-IT" sz="1600" dirty="0" err="1">
                <a:latin typeface="Roboto Condensed Light"/>
                <a:ea typeface="Roboto Condensed Light"/>
              </a:rPr>
              <a:t>thttpd</a:t>
            </a:r>
            <a:r>
              <a:rPr lang="it-IT" sz="1600" dirty="0">
                <a:latin typeface="Roboto Condensed Light"/>
                <a:ea typeface="Roboto Condensed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9319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C36E1C81-1B1E-4C83-B8D8-288C29074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600" dirty="0"/>
              <a:t>MITIGAZIONE #1</a:t>
            </a:r>
          </a:p>
        </p:txBody>
      </p:sp>
      <p:sp>
        <p:nvSpPr>
          <p:cNvPr id="6" name="Google Shape;792;p63">
            <a:extLst>
              <a:ext uri="{FF2B5EF4-FFF2-40B4-BE49-F238E27FC236}">
                <a16:creationId xmlns:a16="http://schemas.microsoft.com/office/drawing/2014/main" id="{39AD56E9-045E-4E7D-8DF6-23A4CB625A2F}"/>
              </a:ext>
            </a:extLst>
          </p:cNvPr>
          <p:cNvSpPr txBox="1"/>
          <p:nvPr/>
        </p:nvSpPr>
        <p:spPr>
          <a:xfrm>
            <a:off x="727755" y="1038422"/>
            <a:ext cx="6924329" cy="6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1600" dirty="0">
                <a:latin typeface="Roboto Condensed Light"/>
                <a:ea typeface="Roboto Condensed Light"/>
                <a:sym typeface="Roboto Condensed"/>
              </a:rPr>
              <a:t>Ripetiamo l’attacco sul server Web appena avviato (login level16)</a:t>
            </a:r>
            <a:endParaRPr sz="1600" dirty="0">
              <a:latin typeface="Roboto Condensed Light"/>
              <a:ea typeface="Roboto Condensed Light"/>
              <a:sym typeface="Roboto Condensed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FC5C96-98E4-1333-3447-A74DEDE9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75" y="1749499"/>
            <a:ext cx="5989376" cy="230456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36C45DF-DD7E-4BEF-B1AB-60775E6C2DE2}"/>
              </a:ext>
            </a:extLst>
          </p:cNvPr>
          <p:cNvSpPr/>
          <p:nvPr/>
        </p:nvSpPr>
        <p:spPr>
          <a:xfrm>
            <a:off x="1189775" y="3530990"/>
            <a:ext cx="4641283" cy="344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9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Visualizziamo i metadati del file userd.txt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Il file </a:t>
            </a:r>
            <a:r>
              <a:rPr lang="it-IT" sz="1400" b="1" dirty="0"/>
              <a:t>userdb.txt: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/>
              <a:t>È vuoto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</a:rPr>
              <a:t>Modificabile solo da root.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</a:rPr>
              <a:t>È leggibile da tutti gli utenti.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rgbClr val="434343"/>
              </a:solidFill>
            </a:endParaRP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1400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 file userdb.txt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6518BE-073B-442C-AF16-6C947C2A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19" y="1824984"/>
            <a:ext cx="6919201" cy="2273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CAAE135-1FE0-4448-896C-21B9173F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88" y="3523167"/>
            <a:ext cx="1638305" cy="952265"/>
          </a:xfrm>
          <a:prstGeom prst="rect">
            <a:avLst/>
          </a:prstGeom>
        </p:spPr>
      </p:pic>
      <p:pic>
        <p:nvPicPr>
          <p:cNvPr id="10" name="Immagine 9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B49A6D9B-0523-49D4-9177-917AEAF1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89" y="2353399"/>
            <a:ext cx="1638304" cy="10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6B62878-0AE4-4A60-BC3F-47F376E32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Possiamo implementare nello script </a:t>
            </a:r>
            <a:r>
              <a:rPr lang="it-IT" sz="1600" b="1" dirty="0" err="1"/>
              <a:t>Perl</a:t>
            </a:r>
            <a:r>
              <a:rPr lang="it-IT" sz="1600" b="1" dirty="0"/>
              <a:t> un filtro dell’input basato su </a:t>
            </a:r>
            <a:r>
              <a:rPr lang="it-IT" sz="1600" b="1" dirty="0" err="1"/>
              <a:t>blacklist</a:t>
            </a:r>
            <a:r>
              <a:rPr lang="it-IT" sz="1600" b="1" dirty="0"/>
              <a:t> (alternativa su </a:t>
            </a:r>
            <a:r>
              <a:rPr lang="it-IT" sz="1600" b="1" dirty="0" err="1"/>
              <a:t>Whitelist</a:t>
            </a:r>
            <a:r>
              <a:rPr lang="it-IT" sz="1600" b="1" dirty="0"/>
              <a:t>):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it-IT" sz="1600" dirty="0"/>
              <a:t>Se l’input non ha la forma di un utente (username)  tipo viene scartato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30FBEB6-D90C-47AC-BB80-F0D564099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600" dirty="0"/>
              <a:t>MITIGAZIONE #2</a:t>
            </a:r>
          </a:p>
        </p:txBody>
      </p:sp>
    </p:spTree>
    <p:extLst>
      <p:ext uri="{BB962C8B-B14F-4D97-AF65-F5344CB8AC3E}">
        <p14:creationId xmlns:p14="http://schemas.microsoft.com/office/powerpoint/2010/main" val="16584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C7DFDE86-B45D-4755-9013-0D01624F1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170" y="1372472"/>
            <a:ext cx="8778240" cy="3450201"/>
          </a:xfrm>
        </p:spPr>
        <p:txBody>
          <a:bodyPr/>
          <a:lstStyle/>
          <a:p>
            <a:endParaRPr lang="it-IT" dirty="0"/>
          </a:p>
          <a:p>
            <a:r>
              <a:rPr lang="it-IT" sz="1600" dirty="0">
                <a:cs typeface="Arial"/>
                <a:sym typeface="Exo 2"/>
              </a:rPr>
              <a:t>Memorizza il parametro </a:t>
            </a:r>
            <a:r>
              <a:rPr lang="it-IT" sz="1600" b="1" dirty="0">
                <a:cs typeface="Arial"/>
                <a:sym typeface="Exo 2"/>
              </a:rPr>
              <a:t>username </a:t>
            </a:r>
            <a:r>
              <a:rPr lang="it-IT" sz="1600" dirty="0">
                <a:cs typeface="Arial"/>
                <a:sym typeface="Exo 2"/>
              </a:rPr>
              <a:t>in una variabile </a:t>
            </a:r>
            <a:r>
              <a:rPr lang="it-IT" sz="1600" dirty="0">
                <a:solidFill>
                  <a:srgbClr val="FF0000"/>
                </a:solidFill>
                <a:cs typeface="Arial"/>
                <a:sym typeface="Exo 2"/>
              </a:rPr>
              <a:t>$username</a:t>
            </a:r>
          </a:p>
          <a:p>
            <a:endParaRPr lang="it-IT" sz="1600" dirty="0">
              <a:cs typeface="Arial"/>
              <a:sym typeface="Exo 2"/>
            </a:endParaRPr>
          </a:p>
          <a:p>
            <a:r>
              <a:rPr lang="it-IT" sz="1600" dirty="0">
                <a:cs typeface="Arial"/>
                <a:sym typeface="Exo 2"/>
              </a:rPr>
              <a:t>Fa il match di $username con una espressione regolare che abbiamo creato ad hoc </a:t>
            </a:r>
          </a:p>
          <a:p>
            <a:endParaRPr lang="it-IT" sz="1600" dirty="0">
              <a:cs typeface="Arial"/>
              <a:sym typeface="Exo 2"/>
            </a:endParaRPr>
          </a:p>
          <a:p>
            <a:r>
              <a:rPr lang="it-IT" sz="1600" dirty="0">
                <a:cs typeface="Arial"/>
                <a:sym typeface="Exo 2"/>
              </a:rPr>
              <a:t>Controlla se $</a:t>
            </a:r>
            <a:r>
              <a:rPr lang="it-IT" sz="1600" b="1" dirty="0">
                <a:cs typeface="Arial"/>
                <a:sym typeface="Exo 2"/>
              </a:rPr>
              <a:t>username </a:t>
            </a:r>
            <a:r>
              <a:rPr lang="it-IT" sz="1600" dirty="0">
                <a:cs typeface="Arial"/>
                <a:sym typeface="Exo 2"/>
              </a:rPr>
              <a:t>verifica l’espressione regolare:</a:t>
            </a:r>
          </a:p>
          <a:p>
            <a:pPr lvl="1"/>
            <a:r>
              <a:rPr lang="it-IT" sz="1600" dirty="0">
                <a:cs typeface="Arial"/>
                <a:sym typeface="Exo 2"/>
              </a:rPr>
              <a:t>Se si, continua l’esecuzione dello script</a:t>
            </a:r>
          </a:p>
          <a:p>
            <a:pPr lvl="1"/>
            <a:r>
              <a:rPr lang="it-IT" sz="1600" dirty="0">
                <a:cs typeface="Arial"/>
                <a:sym typeface="Exo 2"/>
              </a:rPr>
              <a:t>Se no, termina lo script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D0C48A-F676-474D-A812-0F9224A74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841" y="881375"/>
            <a:ext cx="6716316" cy="491096"/>
          </a:xfrm>
        </p:spPr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latin typeface="Roboto Condensed Light"/>
                <a:ea typeface="Roboto Condensed Light"/>
                <a:cs typeface="Arial"/>
                <a:sym typeface="Arial"/>
              </a:rPr>
              <a:t>Lo script </a:t>
            </a:r>
            <a:r>
              <a:rPr lang="it-IT" sz="1800" dirty="0" err="1">
                <a:solidFill>
                  <a:srgbClr val="000000"/>
                </a:solidFill>
                <a:latin typeface="Roboto Condensed Light"/>
                <a:ea typeface="Roboto Condensed Light"/>
                <a:cs typeface="Arial"/>
                <a:sym typeface="Arial"/>
              </a:rPr>
              <a:t>index.cgi</a:t>
            </a:r>
            <a:r>
              <a:rPr lang="it-IT" sz="1800" dirty="0">
                <a:solidFill>
                  <a:srgbClr val="000000"/>
                </a:solidFill>
                <a:latin typeface="Roboto Condensed Light"/>
                <a:ea typeface="Roboto Condensed Light"/>
                <a:cs typeface="Arial"/>
                <a:sym typeface="Arial"/>
              </a:rPr>
              <a:t> esegue le seguenti operazioni:</a:t>
            </a:r>
            <a:br>
              <a:rPr lang="it-IT" sz="1800" dirty="0">
                <a:solidFill>
                  <a:srgbClr val="000000"/>
                </a:solidFill>
                <a:latin typeface="Roboto Condensed Light"/>
                <a:ea typeface="Roboto Condensed Light"/>
                <a:cs typeface="Arial"/>
                <a:sym typeface="Arial"/>
              </a:rPr>
            </a:br>
            <a:endParaRPr lang="it-IT" sz="1800" dirty="0">
              <a:solidFill>
                <a:srgbClr val="000000"/>
              </a:solidFill>
              <a:latin typeface="Roboto Condensed Light"/>
              <a:ea typeface="Roboto Condensed Light"/>
              <a:cs typeface="Arial"/>
              <a:sym typeface="Arial"/>
            </a:endParaRPr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D98176C3-97D4-4666-8B3C-500404C0E3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2852976" y="126519"/>
            <a:ext cx="3438049" cy="754856"/>
          </a:xfrm>
        </p:spPr>
        <p:txBody>
          <a:bodyPr/>
          <a:lstStyle/>
          <a:p>
            <a:r>
              <a:rPr lang="it-IT" sz="3600" dirty="0"/>
              <a:t>MITIGAZIONE #2</a:t>
            </a:r>
          </a:p>
        </p:txBody>
      </p:sp>
    </p:spTree>
    <p:extLst>
      <p:ext uri="{BB962C8B-B14F-4D97-AF65-F5344CB8AC3E}">
        <p14:creationId xmlns:p14="http://schemas.microsoft.com/office/powerpoint/2010/main" val="2175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FD6EB-421D-43F1-AD81-50439A339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7588" y="1071994"/>
            <a:ext cx="6240789" cy="1028905"/>
          </a:xfrm>
        </p:spPr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latin typeface="Roboto Condensed Light"/>
                <a:ea typeface="Roboto Condensed Light"/>
                <a:cs typeface="Arial"/>
                <a:sym typeface="Roboto Condensed Light"/>
              </a:rPr>
              <a:t>L’espressione regolare creata per il match degli username è la seguente</a:t>
            </a:r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18BD3AD3-7124-456E-AA17-B53F66DC4090}"/>
              </a:ext>
            </a:extLst>
          </p:cNvPr>
          <p:cNvSpPr txBox="1">
            <a:spLocks/>
          </p:cNvSpPr>
          <p:nvPr/>
        </p:nvSpPr>
        <p:spPr>
          <a:xfrm flipH="1">
            <a:off x="448729" y="100491"/>
            <a:ext cx="4224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1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3600"/>
              <a:t>MITIGAZIONE #2</a:t>
            </a:r>
            <a:endParaRPr lang="it-IT" sz="3600" dirty="0"/>
          </a:p>
        </p:txBody>
      </p:sp>
      <p:sp>
        <p:nvSpPr>
          <p:cNvPr id="9" name="Google Shape;828;p66">
            <a:extLst>
              <a:ext uri="{FF2B5EF4-FFF2-40B4-BE49-F238E27FC236}">
                <a16:creationId xmlns:a16="http://schemas.microsoft.com/office/drawing/2014/main" id="{36679CB7-04F5-488B-9CD9-802B83439A04}"/>
              </a:ext>
            </a:extLst>
          </p:cNvPr>
          <p:cNvSpPr txBox="1"/>
          <p:nvPr/>
        </p:nvSpPr>
        <p:spPr>
          <a:xfrm>
            <a:off x="686819" y="3648203"/>
            <a:ext cx="249230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s" sz="1800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Caratteri Ammessi </a:t>
            </a:r>
            <a:endParaRPr sz="1800"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" name="Google Shape;829;p66">
            <a:extLst>
              <a:ext uri="{FF2B5EF4-FFF2-40B4-BE49-F238E27FC236}">
                <a16:creationId xmlns:a16="http://schemas.microsoft.com/office/drawing/2014/main" id="{A3F199E2-D17F-4A28-A944-14CC21766EBD}"/>
              </a:ext>
            </a:extLst>
          </p:cNvPr>
          <p:cNvSpPr txBox="1"/>
          <p:nvPr/>
        </p:nvSpPr>
        <p:spPr>
          <a:xfrm>
            <a:off x="2745805" y="4177961"/>
            <a:ext cx="2989015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it-IT" sz="1800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s" sz="1800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umero di caratteri consentiti</a:t>
            </a:r>
            <a:endParaRPr sz="1800"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8B0D8C5-3F28-4F75-A9B5-8BAAFAC3B78A}"/>
              </a:ext>
            </a:extLst>
          </p:cNvPr>
          <p:cNvCxnSpPr>
            <a:cxnSpLocks/>
          </p:cNvCxnSpPr>
          <p:nvPr/>
        </p:nvCxnSpPr>
        <p:spPr>
          <a:xfrm flipH="1" flipV="1">
            <a:off x="3028030" y="2717766"/>
            <a:ext cx="579904" cy="142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5197AE2-8B0A-4D1C-8F42-235F4303C63D}"/>
              </a:ext>
            </a:extLst>
          </p:cNvPr>
          <p:cNvCxnSpPr>
            <a:cxnSpLocks/>
          </p:cNvCxnSpPr>
          <p:nvPr/>
        </p:nvCxnSpPr>
        <p:spPr>
          <a:xfrm flipV="1">
            <a:off x="1378791" y="2755232"/>
            <a:ext cx="296169" cy="86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F3C2AB-DD97-497A-9E50-AE2A2B4EC5A1}"/>
              </a:ext>
            </a:extLst>
          </p:cNvPr>
          <p:cNvSpPr txBox="1"/>
          <p:nvPr/>
        </p:nvSpPr>
        <p:spPr>
          <a:xfrm>
            <a:off x="817982" y="2228133"/>
            <a:ext cx="6240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[a-zA-Z0-9_]{3,13}  </a:t>
            </a:r>
            <a:r>
              <a:rPr lang="it-IT" sz="2400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  <a:sym typeface="Wingdings" panose="05000000000000000000" pitchFamily="2" charset="2"/>
              </a:rPr>
              <a:t></a:t>
            </a:r>
            <a:r>
              <a:rPr lang="it-IT" sz="2400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 \w{3,13} </a:t>
            </a:r>
            <a:r>
              <a:rPr lang="it-IT" sz="2400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  <a:sym typeface="Wingdings" panose="05000000000000000000" pitchFamily="2" charset="2"/>
              </a:rPr>
              <a:t> [^\w]</a:t>
            </a:r>
            <a:endParaRPr lang="it-IT" sz="2400" dirty="0">
              <a:highlight>
                <a:srgbClr val="FFFF00"/>
              </a:highlight>
            </a:endParaRPr>
          </a:p>
          <a:p>
            <a:endParaRPr lang="it-IT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52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D86163BA-4669-1EFA-2396-F423F672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81" y="1482131"/>
            <a:ext cx="6500423" cy="33073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32F192-0797-4975-AD72-E085783A0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20995" y="529325"/>
            <a:ext cx="5195700" cy="549125"/>
          </a:xfrm>
        </p:spPr>
        <p:txBody>
          <a:bodyPr/>
          <a:lstStyle/>
          <a:p>
            <a:r>
              <a:rPr lang="it-IT" sz="1875" dirty="0"/>
              <a:t>Script </a:t>
            </a:r>
            <a:r>
              <a:rPr lang="it-IT" sz="1875" dirty="0" err="1"/>
              <a:t>Perl</a:t>
            </a:r>
            <a:r>
              <a:rPr lang="it-IT" sz="1875" dirty="0"/>
              <a:t> </a:t>
            </a:r>
            <a:r>
              <a:rPr lang="it-IT" sz="1875" dirty="0" err="1"/>
              <a:t>index.cgi</a:t>
            </a:r>
            <a:r>
              <a:rPr lang="it-IT" sz="1875" dirty="0"/>
              <a:t> modificato (! Permessi)</a:t>
            </a:r>
            <a:endParaRPr lang="it-IT" dirty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A35E3A6B-B8AE-4529-8B73-B8278214D1D9}"/>
              </a:ext>
            </a:extLst>
          </p:cNvPr>
          <p:cNvSpPr txBox="1">
            <a:spLocks/>
          </p:cNvSpPr>
          <p:nvPr/>
        </p:nvSpPr>
        <p:spPr>
          <a:xfrm flipH="1">
            <a:off x="253666" y="-11699"/>
            <a:ext cx="4224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1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3600" dirty="0"/>
              <a:t>MITIGAZIONE #2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F2A82E-46C2-4ED2-A4F1-6B2E6DFD75D2}"/>
              </a:ext>
            </a:extLst>
          </p:cNvPr>
          <p:cNvCxnSpPr>
            <a:cxnSpLocks/>
          </p:cNvCxnSpPr>
          <p:nvPr/>
        </p:nvCxnSpPr>
        <p:spPr>
          <a:xfrm>
            <a:off x="407690" y="2954850"/>
            <a:ext cx="1610521" cy="48721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ttangolo con due angoli in diagonale ritagliati 6">
            <a:extLst>
              <a:ext uri="{FF2B5EF4-FFF2-40B4-BE49-F238E27FC236}">
                <a16:creationId xmlns:a16="http://schemas.microsoft.com/office/drawing/2014/main" id="{EC7CFE0A-95A7-4C2A-8E8C-228C51C1BEE9}"/>
              </a:ext>
            </a:extLst>
          </p:cNvPr>
          <p:cNvSpPr/>
          <p:nvPr/>
        </p:nvSpPr>
        <p:spPr>
          <a:xfrm>
            <a:off x="2132919" y="3274734"/>
            <a:ext cx="4821333" cy="1110077"/>
          </a:xfrm>
          <a:prstGeom prst="snip2Diag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55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2">
            <a:extLst>
              <a:ext uri="{FF2B5EF4-FFF2-40B4-BE49-F238E27FC236}">
                <a16:creationId xmlns:a16="http://schemas.microsoft.com/office/drawing/2014/main" id="{18ADC171-CB23-270B-BD7F-698F0184B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0"/>
            <a:ext cx="5214300" cy="946200"/>
          </a:xfrm>
        </p:spPr>
        <p:txBody>
          <a:bodyPr/>
          <a:lstStyle/>
          <a:p>
            <a:pPr algn="ctr"/>
            <a:r>
              <a:rPr lang="it-IT" sz="3600" dirty="0"/>
              <a:t>MITIGAZIONE #1</a:t>
            </a:r>
          </a:p>
        </p:txBody>
      </p:sp>
      <p:sp>
        <p:nvSpPr>
          <p:cNvPr id="8" name="Google Shape;792;p63">
            <a:extLst>
              <a:ext uri="{FF2B5EF4-FFF2-40B4-BE49-F238E27FC236}">
                <a16:creationId xmlns:a16="http://schemas.microsoft.com/office/drawing/2014/main" id="{9FD0B619-0DFE-2AEB-20D6-8CFB9DDD6472}"/>
              </a:ext>
            </a:extLst>
          </p:cNvPr>
          <p:cNvSpPr txBox="1"/>
          <p:nvPr/>
        </p:nvSpPr>
        <p:spPr>
          <a:xfrm>
            <a:off x="741822" y="737979"/>
            <a:ext cx="6924329" cy="6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1600" dirty="0">
                <a:latin typeface="Roboto Condensed Light"/>
                <a:ea typeface="Roboto Condensed Light"/>
                <a:sym typeface="Roboto Condensed"/>
              </a:rPr>
              <a:t>Ripetiamo l’attacco sul server Web appena avviato (login level16)</a:t>
            </a:r>
            <a:endParaRPr sz="1600" dirty="0">
              <a:latin typeface="Roboto Condensed Light"/>
              <a:ea typeface="Roboto Condensed Light"/>
              <a:sym typeface="Roboto Condense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31838A-C9FE-F7DA-636E-5E1A1144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67" y="1231396"/>
            <a:ext cx="5750780" cy="15020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A53E19C-5BF1-77A6-2F6E-CFB4DB1C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7" y="3319975"/>
            <a:ext cx="5750780" cy="130465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9DAE1FC-B740-4233-92BF-FD150EA3E123}"/>
              </a:ext>
            </a:extLst>
          </p:cNvPr>
          <p:cNvSpPr/>
          <p:nvPr/>
        </p:nvSpPr>
        <p:spPr>
          <a:xfrm>
            <a:off x="1692967" y="2131255"/>
            <a:ext cx="2034971" cy="344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688E649-7F1C-4F9F-B487-81CF1263C941}"/>
              </a:ext>
            </a:extLst>
          </p:cNvPr>
          <p:cNvSpPr/>
          <p:nvPr/>
        </p:nvSpPr>
        <p:spPr>
          <a:xfrm>
            <a:off x="1692966" y="4093699"/>
            <a:ext cx="2034972" cy="344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3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919B3C21-95B6-67DC-D1DF-D31837C8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13" y="1371018"/>
            <a:ext cx="4649373" cy="12530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8B20A16-D6E0-BCEF-C334-8215FBB1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14" y="3283461"/>
            <a:ext cx="4649372" cy="1272869"/>
          </a:xfrm>
          <a:prstGeom prst="rect">
            <a:avLst/>
          </a:prstGeom>
        </p:spPr>
      </p:pic>
      <p:sp>
        <p:nvSpPr>
          <p:cNvPr id="4" name="Titolo 2">
            <a:extLst>
              <a:ext uri="{FF2B5EF4-FFF2-40B4-BE49-F238E27FC236}">
                <a16:creationId xmlns:a16="http://schemas.microsoft.com/office/drawing/2014/main" id="{BF757759-A625-436B-A562-B7BB69133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0"/>
            <a:ext cx="5214300" cy="946200"/>
          </a:xfrm>
        </p:spPr>
        <p:txBody>
          <a:bodyPr/>
          <a:lstStyle/>
          <a:p>
            <a:pPr algn="ctr"/>
            <a:r>
              <a:rPr lang="it-IT" sz="3600" dirty="0"/>
              <a:t>MITIGAZIONE #1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C2E6433-7363-4050-A8FD-6A4A20CAAF13}"/>
              </a:ext>
            </a:extLst>
          </p:cNvPr>
          <p:cNvSpPr/>
          <p:nvPr/>
        </p:nvSpPr>
        <p:spPr>
          <a:xfrm>
            <a:off x="2247314" y="4093697"/>
            <a:ext cx="1635369" cy="225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035A4D3-7EDF-4467-94AE-AD2CC1EFADB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17800" y="0"/>
            <a:ext cx="5471791" cy="352780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8625" dirty="0"/>
              <a:t>Fine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BC83E1-AAFE-4D50-99C8-0D1E4420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83" y="524933"/>
            <a:ext cx="2264833" cy="22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Sorpresa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91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177800" indent="0"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-24905"/>
            <a:ext cx="5214300" cy="946200"/>
          </a:xfrm>
        </p:spPr>
        <p:txBody>
          <a:bodyPr/>
          <a:lstStyle/>
          <a:p>
            <a:r>
              <a:rPr lang="it-IT" dirty="0"/>
              <a:t>Analisi di </a:t>
            </a:r>
            <a:r>
              <a:rPr lang="it-IT" dirty="0" err="1"/>
              <a:t>index.cgi</a:t>
            </a:r>
            <a:r>
              <a:rPr lang="it-IT" dirty="0"/>
              <a:t> (1)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8E6A1F-4CEF-4739-BF06-6B95B878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19" y="846994"/>
            <a:ext cx="4854361" cy="390939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25126EF-7065-4129-8C85-CCF56E697F05}"/>
              </a:ext>
            </a:extLst>
          </p:cNvPr>
          <p:cNvSpPr/>
          <p:nvPr/>
        </p:nvSpPr>
        <p:spPr>
          <a:xfrm>
            <a:off x="2144819" y="2801693"/>
            <a:ext cx="4854361" cy="740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653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592D31-50D5-405B-8DF7-84CA5049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21" y="913077"/>
            <a:ext cx="685895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Visualizziamo i metadati del file </a:t>
            </a:r>
            <a:r>
              <a:rPr lang="it-IT" sz="1400" dirty="0" err="1"/>
              <a:t>thttpd.conf</a:t>
            </a: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Il file </a:t>
            </a:r>
            <a:r>
              <a:rPr lang="it-IT" sz="1400" b="1" dirty="0"/>
              <a:t>thttpd.txt: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/>
              <a:t>Identifica il server Web sotto cui esegue </a:t>
            </a:r>
            <a:r>
              <a:rPr lang="it-IT" sz="1400" dirty="0" err="1"/>
              <a:t>index.cgi</a:t>
            </a:r>
            <a:endParaRPr lang="it-IT" sz="1400" dirty="0"/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</a:rPr>
              <a:t>Modificabile solo da root.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434343"/>
                </a:solidFill>
              </a:rPr>
              <a:t>È leggibile da tutti gli utenti.</a:t>
            </a:r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 file </a:t>
            </a:r>
            <a:r>
              <a:rPr lang="it-IT" dirty="0" err="1"/>
              <a:t>thttpd.conf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CAAE135-1FE0-4448-896C-21B9173F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31" y="3871024"/>
            <a:ext cx="1638305" cy="952265"/>
          </a:xfrm>
          <a:prstGeom prst="rect">
            <a:avLst/>
          </a:prstGeom>
        </p:spPr>
      </p:pic>
      <p:pic>
        <p:nvPicPr>
          <p:cNvPr id="10" name="Immagine 9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B49A6D9B-0523-49D4-9177-917AEAF1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65" y="2899500"/>
            <a:ext cx="1277260" cy="8515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5D700A8-6F06-4AFF-BA2D-CFD879EBB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638" r="519" b="13589"/>
          <a:stretch/>
        </p:blipFill>
        <p:spPr>
          <a:xfrm>
            <a:off x="1296090" y="1699344"/>
            <a:ext cx="7217588" cy="2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592D31-50D5-405B-8DF7-84CA5049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" b="443"/>
          <a:stretch/>
        </p:blipFill>
        <p:spPr>
          <a:xfrm>
            <a:off x="1194407" y="913077"/>
            <a:ext cx="685895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4275E4-8B23-49B2-99C2-2755C5284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" b="65127"/>
          <a:stretch/>
        </p:blipFill>
        <p:spPr>
          <a:xfrm>
            <a:off x="1862508" y="1476006"/>
            <a:ext cx="5418986" cy="1063024"/>
          </a:xfrm>
          <a:prstGeom prst="rect">
            <a:avLst/>
          </a:prstGeom>
        </p:spPr>
      </p:pic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C078B-C20C-4401-B8E6-C8958C387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543"/>
          <a:stretch/>
        </p:blipFill>
        <p:spPr>
          <a:xfrm>
            <a:off x="1862506" y="1476006"/>
            <a:ext cx="5418986" cy="10630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238CBB9-94BF-4466-B658-22DBF8097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1" b="65214"/>
          <a:stretch/>
        </p:blipFill>
        <p:spPr>
          <a:xfrm>
            <a:off x="1862507" y="3116447"/>
            <a:ext cx="5418986" cy="10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035A4D3-7EDF-4467-94AE-AD2CC1EFADB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17800" y="0"/>
            <a:ext cx="5471791" cy="352780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8625" dirty="0"/>
              <a:t>Fine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6F2945-9B8C-48E5-AEF8-561A917E4F1B}"/>
              </a:ext>
            </a:extLst>
          </p:cNvPr>
          <p:cNvSpPr txBox="1"/>
          <p:nvPr/>
        </p:nvSpPr>
        <p:spPr>
          <a:xfrm>
            <a:off x="4374904" y="2311386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(per davvero questa volta)</a:t>
            </a:r>
          </a:p>
        </p:txBody>
      </p:sp>
    </p:spTree>
    <p:extLst>
      <p:ext uri="{BB962C8B-B14F-4D97-AF65-F5344CB8AC3E}">
        <p14:creationId xmlns:p14="http://schemas.microsoft.com/office/powerpoint/2010/main" val="143560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endParaRPr lang="it-IT" dirty="0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it-IT" sz="1400" dirty="0"/>
              <a:t>Dalla lettura del file </a:t>
            </a:r>
            <a:r>
              <a:rPr lang="it-IT" sz="1400" b="1" dirty="0" err="1"/>
              <a:t>thttpd.conf</a:t>
            </a:r>
            <a:r>
              <a:rPr lang="it-IT" sz="1400" b="1" dirty="0"/>
              <a:t> </a:t>
            </a:r>
            <a:r>
              <a:rPr lang="it-IT" sz="1400" dirty="0"/>
              <a:t>otteniamo queste informazioni: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b="1" dirty="0"/>
              <a:t>port=1616: </a:t>
            </a:r>
            <a:r>
              <a:rPr lang="it-IT" sz="1400" dirty="0"/>
              <a:t>il server Web </a:t>
            </a:r>
            <a:r>
              <a:rPr lang="it-IT" sz="1400" dirty="0" err="1"/>
              <a:t>thttpd</a:t>
            </a:r>
            <a:r>
              <a:rPr lang="it-IT" sz="1400" dirty="0"/>
              <a:t> ascolta sulla porta 1616.</a:t>
            </a:r>
          </a:p>
          <a:p>
            <a:pPr marL="635000" lvl="1" indent="0">
              <a:buNone/>
            </a:pPr>
            <a:endParaRPr lang="it-IT" sz="1400" dirty="0"/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b="1" dirty="0"/>
              <a:t>dir=/home/flag16: </a:t>
            </a:r>
            <a:r>
              <a:rPr lang="it-IT" sz="1400" dirty="0"/>
              <a:t>la directory radice del server Web è /home/flag07.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b="1" dirty="0" err="1"/>
              <a:t>nochroot</a:t>
            </a:r>
            <a:r>
              <a:rPr lang="it-IT" sz="1400" b="1" dirty="0"/>
              <a:t>:</a:t>
            </a:r>
            <a:r>
              <a:rPr lang="it-IT" sz="1400" dirty="0"/>
              <a:t> il server Web ha la conoscenza dell’intero file system </a:t>
            </a:r>
            <a:r>
              <a:rPr lang="it-IT" sz="1400" dirty="0" err="1"/>
              <a:t>dell’host</a:t>
            </a:r>
            <a:r>
              <a:rPr lang="it-IT" sz="1400" dirty="0"/>
              <a:t>.</a:t>
            </a:r>
          </a:p>
          <a:p>
            <a:pPr marL="635000" lvl="1" indent="0">
              <a:buNone/>
            </a:pPr>
            <a:endParaRPr lang="it-IT" sz="1400" dirty="0"/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it-IT" sz="1400" b="1" dirty="0"/>
              <a:t>user=flag16</a:t>
            </a:r>
            <a:r>
              <a:rPr lang="it-IT" sz="1400" dirty="0"/>
              <a:t>: il server Web esegue con i privilegi dell’utente flag16.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Analisi di </a:t>
            </a:r>
            <a:r>
              <a:rPr lang="it-IT" dirty="0" err="1"/>
              <a:t>thttpd.conf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D006A6-E695-43B8-883F-38AF3079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61" y="1944160"/>
            <a:ext cx="3421677" cy="2819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AF413D-0CF1-4B4B-85B0-8C3BF77C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60" y="2871234"/>
            <a:ext cx="1135478" cy="2819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5EC7B26-5AA8-4313-86E7-D155B7191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475" y="3732504"/>
            <a:ext cx="685859" cy="29720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2F4ADA-2037-473A-9F3C-46E51E19A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906" y="4601591"/>
            <a:ext cx="11049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077ABEF-A6AE-4032-BD33-6465B91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875" y="846994"/>
            <a:ext cx="6919200" cy="3510600"/>
          </a:xfrm>
        </p:spPr>
        <p:txBody>
          <a:bodyPr/>
          <a:lstStyle/>
          <a:p>
            <a:endParaRPr lang="it-IT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7800" indent="0">
              <a:buNone/>
            </a:pPr>
            <a:endParaRPr lang="it-IT" sz="1400" dirty="0"/>
          </a:p>
          <a:p>
            <a:pPr marL="3492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Si può contattare il server Web sulla porta TCP 1616 (</a:t>
            </a:r>
            <a:r>
              <a:rPr lang="it-IT" sz="1400" dirty="0">
                <a:solidFill>
                  <a:srgbClr val="FF0000"/>
                </a:solidFill>
              </a:rPr>
              <a:t>il vettore di accesso remoto</a:t>
            </a:r>
            <a:r>
              <a:rPr lang="it-IT" sz="1400" dirty="0"/>
              <a:t>).</a:t>
            </a:r>
          </a:p>
          <a:p>
            <a:pPr marL="3492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Il server Web vede </a:t>
            </a:r>
            <a:r>
              <a:rPr lang="it-IT" sz="1400" dirty="0">
                <a:solidFill>
                  <a:srgbClr val="0070C0"/>
                </a:solidFill>
              </a:rPr>
              <a:t>l’intero file system</a:t>
            </a:r>
            <a:r>
              <a:rPr lang="it-IT" sz="1400" dirty="0"/>
              <a:t>, quindi anche il file eseguibile /bin/</a:t>
            </a:r>
            <a:r>
              <a:rPr lang="it-IT" sz="1400" dirty="0" err="1"/>
              <a:t>getflag</a:t>
            </a:r>
            <a:r>
              <a:rPr lang="it-IT" sz="1400" dirty="0"/>
              <a:t>.</a:t>
            </a:r>
          </a:p>
          <a:p>
            <a:pPr marL="3492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Il server </a:t>
            </a:r>
            <a:r>
              <a:rPr lang="it-IT" sz="1400" dirty="0">
                <a:solidFill>
                  <a:srgbClr val="00B050"/>
                </a:solidFill>
              </a:rPr>
              <a:t>web esegue come utente flag16 </a:t>
            </a:r>
            <a:r>
              <a:rPr lang="it-IT" sz="1400" dirty="0"/>
              <a:t>il che ci permette di vincere la sfida.</a:t>
            </a:r>
          </a:p>
          <a:p>
            <a:pPr marL="635000" lvl="1" indent="0">
              <a:buNone/>
            </a:pPr>
            <a:r>
              <a:rPr lang="it-IT" sz="1400" dirty="0"/>
              <a:t>.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81344D6-45FD-4D95-8174-7AFB3EF80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Post-analisi di </a:t>
            </a:r>
            <a:r>
              <a:rPr lang="it-IT" dirty="0" err="1"/>
              <a:t>thttpd.conf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180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12" ma:contentTypeDescription="Creare un nuovo documento." ma:contentTypeScope="" ma:versionID="9ebce4145a19cb98c1c281ed7005af9a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0e28e8375df01a036dd9a285010122dc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63364F-8CBB-46E9-A11B-E87EA7FF9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B0160-5174-4659-8C25-D8903E530FC9}">
  <ds:schemaRefs>
    <ds:schemaRef ds:uri="25379ffa-1be3-456e-9b5c-56d073d73bb0"/>
    <ds:schemaRef ds:uri="http://purl.org/dc/elements/1.1/"/>
    <ds:schemaRef ds:uri="c1651439-6e46-4f78-9acb-4a905f92618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CB3EE2-40EB-4EC4-8086-B81AC318A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2828</Words>
  <Application>Microsoft Office PowerPoint</Application>
  <PresentationFormat>Presentazione su schermo (16:9)</PresentationFormat>
  <Paragraphs>540</Paragraphs>
  <Slides>72</Slides>
  <Notes>44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3" baseType="lpstr">
      <vt:lpstr>Arial</vt:lpstr>
      <vt:lpstr>Arial Unicode MS</vt:lpstr>
      <vt:lpstr>Exo 2</vt:lpstr>
      <vt:lpstr>Fira Sans Extra Condensed Medium</vt:lpstr>
      <vt:lpstr>Helvetica Neue</vt:lpstr>
      <vt:lpstr>Nunito Light</vt:lpstr>
      <vt:lpstr>Roboto Condensed</vt:lpstr>
      <vt:lpstr>Roboto Condensed Light</vt:lpstr>
      <vt:lpstr>Times New Roman</vt:lpstr>
      <vt:lpstr>Wingdings</vt:lpstr>
      <vt:lpstr>Tech Newsletter XL by Slidesgo</vt:lpstr>
      <vt:lpstr>Nebula Level 16</vt:lpstr>
      <vt:lpstr>TABLE OF CONTENTS</vt:lpstr>
      <vt:lpstr>Descrizione Del Problema</vt:lpstr>
      <vt:lpstr>Descrizione Del Problema</vt:lpstr>
      <vt:lpstr>Analisi directory accessibili</vt:lpstr>
      <vt:lpstr>Il file userdb.txt</vt:lpstr>
      <vt:lpstr>Il file thttpd.conf</vt:lpstr>
      <vt:lpstr>Analisi di thttpd.conf</vt:lpstr>
      <vt:lpstr>Post-analisi di thttpd.conf</vt:lpstr>
      <vt:lpstr>Il file index.cgi</vt:lpstr>
      <vt:lpstr>Analisi di index.cgi (1)</vt:lpstr>
      <vt:lpstr>Analisi di index.cgi (2)</vt:lpstr>
      <vt:lpstr>Analisi index.cgi (3)</vt:lpstr>
      <vt:lpstr>Esecuzione locale di index.cgi</vt:lpstr>
      <vt:lpstr>Costruzione di un albero di attacco</vt:lpstr>
      <vt:lpstr>SOLUZIONE</vt:lpstr>
      <vt:lpstr>Cambio di Strategia</vt:lpstr>
      <vt:lpstr>Risultato</vt:lpstr>
      <vt:lpstr>Un primo tentativo</vt:lpstr>
      <vt:lpstr>Risultato</vt:lpstr>
      <vt:lpstr>Risultato</vt:lpstr>
      <vt:lpstr>Motivazioni</vt:lpstr>
      <vt:lpstr>Presentazione standard di PowerPoint</vt:lpstr>
      <vt:lpstr>Ricapitolando</vt:lpstr>
      <vt:lpstr>IDEA</vt:lpstr>
      <vt:lpstr>Passi</vt:lpstr>
      <vt:lpstr>Un altro problema…</vt:lpstr>
      <vt:lpstr>Risultato</vt:lpstr>
      <vt:lpstr>Dove mettiamo il file ?</vt:lpstr>
      <vt:lpstr>Il Carattere: *</vt:lpstr>
      <vt:lpstr>Verifichiamo</vt:lpstr>
      <vt:lpstr>Risultato</vt:lpstr>
      <vt:lpstr>Cosa è successo?</vt:lpstr>
      <vt:lpstr>Aggiornamento dell’albero di attacco</vt:lpstr>
      <vt:lpstr>Iniezione remota</vt:lpstr>
      <vt:lpstr>Risultato</vt:lpstr>
      <vt:lpstr>URL Encoding</vt:lpstr>
      <vt:lpstr>Proviamo l’attacco…</vt:lpstr>
      <vt:lpstr>Risultato</vt:lpstr>
      <vt:lpstr>Ci siamo quasi…</vt:lpstr>
      <vt:lpstr>File SOLUZIONE</vt:lpstr>
      <vt:lpstr>Ritentiamo l’attacco…</vt:lpstr>
      <vt:lpstr>Aggiornamento dell’albero di attacco</vt:lpstr>
      <vt:lpstr>RIsultato</vt:lpstr>
      <vt:lpstr>Risultato</vt:lpstr>
      <vt:lpstr>Risultato</vt:lpstr>
      <vt:lpstr>Capture The Flag</vt:lpstr>
      <vt:lpstr>La vulnerability in Level16 </vt:lpstr>
      <vt:lpstr>Debolezza #1</vt:lpstr>
      <vt:lpstr>CWE-250 Esecuzione con privilegi non necessari</vt:lpstr>
      <vt:lpstr>DEBOLEZZA #2 </vt:lpstr>
      <vt:lpstr>CWE-78: Neutralizzazione impropria di elementi speciali utilizzati in un commando OS </vt:lpstr>
      <vt:lpstr>Presentazione standard di PowerPoint</vt:lpstr>
      <vt:lpstr>Mitigazione</vt:lpstr>
      <vt:lpstr>MITIGAZIONE #1 </vt:lpstr>
      <vt:lpstr>MITIGAZIONE #1 </vt:lpstr>
      <vt:lpstr>Editiamo il file /home/flag16/thttpd.conf:  editor /home/level16/thttpd.conf  Impostiamo una porta di ascolto TCP non in uso: port= 9000   Impostiamo la directory radice del server:  dir= /home/level16  Impostiamo l’esecuzione come utente level16: user=level16 </vt:lpstr>
      <vt:lpstr>Copiamo /home/flag16/index.cgi nella home directory di level16:</vt:lpstr>
      <vt:lpstr>MITIGAZIONE #1</vt:lpstr>
      <vt:lpstr>MITIGAZIONE #2</vt:lpstr>
      <vt:lpstr>Lo script index.cgi esegue le seguenti operazioni: </vt:lpstr>
      <vt:lpstr>L’espressione regolare creata per il match degli username è la seguente</vt:lpstr>
      <vt:lpstr>Script Perl index.cgi modificato (! Permessi)</vt:lpstr>
      <vt:lpstr>MITIGAZIONE #1</vt:lpstr>
      <vt:lpstr>MITIGAZIONE #1</vt:lpstr>
      <vt:lpstr>Fine </vt:lpstr>
      <vt:lpstr>Sorpresa</vt:lpstr>
      <vt:lpstr>Analisi di index.cgi (1)</vt:lpstr>
      <vt:lpstr>Risultato</vt:lpstr>
      <vt:lpstr>Risultato</vt:lpstr>
      <vt:lpstr>Risultato</vt:lpstr>
      <vt:lpstr>Fine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Nebula Level 16</dc:title>
  <dc:creator>manlio</dc:creator>
  <cp:lastModifiedBy>Mario Cetrangolo</cp:lastModifiedBy>
  <cp:revision>40</cp:revision>
  <dcterms:modified xsi:type="dcterms:W3CDTF">2022-05-03T10:10:02Z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